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handoutMasterIdLst>
    <p:handoutMasterId r:id="rId15"/>
  </p:handoutMasterIdLst>
  <p:sldIdLst>
    <p:sldId id="293" r:id="rId2"/>
    <p:sldId id="259" r:id="rId3"/>
    <p:sldId id="321" r:id="rId4"/>
    <p:sldId id="296" r:id="rId5"/>
    <p:sldId id="323" r:id="rId6"/>
    <p:sldId id="324" r:id="rId7"/>
    <p:sldId id="325" r:id="rId8"/>
    <p:sldId id="326" r:id="rId9"/>
    <p:sldId id="327" r:id="rId10"/>
    <p:sldId id="328" r:id="rId11"/>
    <p:sldId id="322" r:id="rId12"/>
    <p:sldId id="297" r:id="rId13"/>
  </p:sldIdLst>
  <p:sldSz cx="9144000" cy="6858000" type="screen4x3"/>
  <p:notesSz cx="6858000" cy="9144000"/>
  <p:embeddedFontLst>
    <p:embeddedFont>
      <p:font typeface="굴림체" panose="020B0609000101010101" pitchFamily="49" charset="-127"/>
      <p:regular r:id="rId16"/>
    </p:embeddedFont>
    <p:embeddedFont>
      <p:font typeface="맑은 고딕" panose="020B0503020000020004" pitchFamily="34" charset="-127"/>
      <p:regular r:id="rId17"/>
      <p:bold r:id="rId18"/>
    </p:embeddedFont>
    <p:embeddedFont>
      <p:font typeface="Calibri" panose="020F0502020204030204" pitchFamily="34" charset="0"/>
      <p:regular r:id="rId19"/>
      <p:bold r:id="rId20"/>
      <p:italic r:id="rId21"/>
      <p:boldItalic r:id="rId22"/>
    </p:embeddedFont>
    <p:embeddedFont>
      <p:font typeface="Calibri Light" panose="020F0302020204030204" pitchFamily="34" charset="0"/>
      <p:regular r:id="rId23"/>
      <p:italic r:id="rId24"/>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owmee2000@yahoo.com" initials="t" lastIdx="3" clrIdx="0">
    <p:extLst>
      <p:ext uri="{19B8F6BF-5375-455C-9EA6-DF929625EA0E}">
        <p15:presenceInfo xmlns:p15="http://schemas.microsoft.com/office/powerpoint/2012/main" userId="14016d32178f232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453E"/>
    <a:srgbClr val="3B2815"/>
    <a:srgbClr val="E66D56"/>
    <a:srgbClr val="272729"/>
    <a:srgbClr val="E26852"/>
    <a:srgbClr val="06266B"/>
    <a:srgbClr val="0F3A55"/>
    <a:srgbClr val="337BA9"/>
    <a:srgbClr val="EE6F10"/>
    <a:srgbClr val="7C2A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31" autoAdjust="0"/>
    <p:restoredTop sz="83418" autoAdjust="0"/>
  </p:normalViewPr>
  <p:slideViewPr>
    <p:cSldViewPr>
      <p:cViewPr varScale="1">
        <p:scale>
          <a:sx n="46" d="100"/>
          <a:sy n="46" d="100"/>
        </p:scale>
        <p:origin x="653" y="58"/>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88" d="100"/>
          <a:sy n="88" d="100"/>
        </p:scale>
        <p:origin x="-387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handoutMaster" Target="handoutMasters/handoutMaster1.xml"/><Relationship Id="rId23" Type="http://schemas.openxmlformats.org/officeDocument/2006/relationships/font" Target="fonts/font8.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7.fntdata"/><Relationship Id="rId27"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2-14T00:53:46.845" idx="2">
    <p:pos x="5680" y="890"/>
    <p:text>https://www.cnbc.com/2017/11/08/boom-weekly-u-s-crude-oil-production-hits-an-all-time-high.html</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4-02-14T07:24:44.936" idx="3">
    <p:pos x="5760" y="799"/>
    <p:text>https://technologyadvice.com/blog/information-technology/data-cleaning/</p:text>
    <p:extLst>
      <p:ext uri="{C676402C-5697-4E1C-873F-D02D1690AC5C}">
        <p15:threadingInfo xmlns:p15="http://schemas.microsoft.com/office/powerpoint/2012/main" timeZoneBias="-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2024-02-16</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2024-02-16</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Hi  My name is Olatomi Adigun and I will be sharing my findings on the intricacies of crude oil production in the United States.</a:t>
            </a:r>
          </a:p>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a:p>
        </p:txBody>
      </p:sp>
    </p:spTree>
    <p:extLst>
      <p:ext uri="{BB962C8B-B14F-4D97-AF65-F5344CB8AC3E}">
        <p14:creationId xmlns:p14="http://schemas.microsoft.com/office/powerpoint/2010/main" val="4219955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my references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948679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more details you can visit the website .Thank you for your attention.</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3199871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Crude oil production is essential to the USA's economy, driving economic growth and ensuring energy security. In this analysis, we'll delve into key trends and insights shaping the landscape of crude oil production in the USA</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1180419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analysis is based on data sourced from the U.S. Energy Information Administration (EIA). . I accessed the data via the EIA's API and conducted thorough data cleaning, transformation, and merging to ensure accuracy and reliability. I  then examined variables such as the year, product, price, state, and production volume for the </a:t>
            </a:r>
            <a:r>
              <a:rPr lang="en-US" sz="1200" kern="1200" dirty="0" err="1">
                <a:solidFill>
                  <a:schemeClr val="tx1"/>
                </a:solidFill>
                <a:effectLst/>
                <a:latin typeface="+mn-lt"/>
                <a:ea typeface="+mn-ea"/>
                <a:cs typeface="+mn-cs"/>
              </a:rPr>
              <a:t>anlaysis</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4036939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First, Looking at rig count trends, I observed significant fluctuations over the years, with dips in 2016 and 2020 . These downturns coincided with major economic and social events, such as the oil price crash in 2016 and the COVID-19 pandemic in 2020.</a:t>
            </a:r>
          </a:p>
          <a:p>
            <a:r>
              <a:rPr lang="en-US" sz="1200" kern="1200" dirty="0">
                <a:solidFill>
                  <a:schemeClr val="tx1"/>
                </a:solidFill>
                <a:effectLst/>
                <a:latin typeface="+mn-lt"/>
                <a:ea typeface="+mn-ea"/>
                <a:cs typeface="+mn-cs"/>
              </a:rPr>
              <a:t>I also observed a clear correlation between offshore and onshore rig counts, suggesting that economic and industry-wide factors influence both onshore and offshore drilling activities in tandem.</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4262118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Exploring rig count distribution by energy type oil or gas,  I noted the same as the first analysis,  where the distribution of rig counts between oil and gas rigs varied over the years, reflecting fluctuations in the energy industry and market dynamics.</a:t>
            </a:r>
          </a:p>
          <a:p>
            <a:r>
              <a:rPr lang="en-US" sz="1200" kern="1200" dirty="0">
                <a:solidFill>
                  <a:schemeClr val="tx1"/>
                </a:solidFill>
                <a:effectLst/>
                <a:latin typeface="+mn-lt"/>
                <a:ea typeface="+mn-ea"/>
                <a:cs typeface="+mn-cs"/>
              </a:rPr>
              <a:t>Despite these fluctuations, the ratio of oil to gas rigs has remained relatively stable over time with oil rigs were approximately four times more prevalent than gas rigs throughout the analyzed period</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1439183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analysis of crude oil production across states revealed fascinating insights. Geographical clustering suggests regional production hubs, with Texas, North Dakota, and the Gulf of Mexico emerging as top contributors, collectively accounting for two-thirds of total US production. Notably, Texas leads the pack with a commanding 40.9% share.</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1595662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Exploring the relationship between API gravity State and  production,  we found that 40.1% to 50% range constitutes the highest proportion. Texas's dominates across various gravity categories except for the 30% or less category, which is prevalent in the Gulf of Mexico region.</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2355209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I analyzed the relationship between the production-price relationship. It reveals a moderate positive correlation between crude oil production and price fluctuations. Through regression analysis, I derived a predictive model indicating that for every $1 increase in price, crude oil production increases on the average by 42.0034 thousand barrels/day. However, the model's R2 of 28% indicates it explains only a portion of the variance</a:t>
            </a:r>
          </a:p>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3002546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a:t>
            </a:r>
          </a:p>
          <a:p>
            <a:endParaRPr lang="en-US" dirty="0"/>
          </a:p>
          <a:p>
            <a:r>
              <a:rPr lang="en-US" dirty="0"/>
              <a:t>Rig Counts have shown resilience amid economic shifts, with a clear correlation observed between onshore and offshore counts.</a:t>
            </a:r>
          </a:p>
          <a:p>
            <a:r>
              <a:rPr lang="en-US" dirty="0"/>
              <a:t>Rig Distribution indicates a stable oil-to-gas ratio, reflecting market preferences and industry dynamics.</a:t>
            </a:r>
          </a:p>
          <a:p>
            <a:r>
              <a:rPr lang="en-US" dirty="0"/>
              <a:t>Production by States reveals Texas as the dominant player, while regional concentrations vary across the United States.</a:t>
            </a:r>
          </a:p>
          <a:p>
            <a:r>
              <a:rPr lang="en-US" dirty="0"/>
              <a:t>API Gravity significantly impacts production, with Texas influencing production across various gravity categories.</a:t>
            </a:r>
          </a:p>
          <a:p>
            <a:r>
              <a:rPr lang="en-US" dirty="0"/>
              <a:t>The Production-Price Relationship demonstrates a moderate correlation, highlighting the influence of price fluctuations on crude oil production.</a:t>
            </a:r>
          </a:p>
          <a:p>
            <a:r>
              <a:rPr lang="en-US" dirty="0"/>
              <a:t>These insights are crucial for understanding and navigating the complexities of the crude oil production landscape in the United States.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16634644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p:txBody>
          <a:bodyPr/>
          <a:lstStyle>
            <a:lvl1pPr algn="l">
              <a:defRPr/>
            </a:lvl1pPr>
          </a:lstStyle>
          <a:p>
            <a:fld id="{ED3D6733-6F27-4404-AB51-585418F146E5}" type="datetimeFigureOut">
              <a:rPr lang="ko-KR" altLang="en-US" smtClean="0"/>
              <a:pPr/>
              <a:t>2024-02-16</a:t>
            </a:fld>
            <a:endParaRPr lang="ko-KR" altLang="en-US"/>
          </a:p>
        </p:txBody>
      </p:sp>
      <p:sp>
        <p:nvSpPr>
          <p:cNvPr id="5" name="바닥글 개체 틀 4"/>
          <p:cNvSpPr>
            <a:spLocks noGrp="1"/>
          </p:cNvSpPr>
          <p:nvPr>
            <p:ph type="ftr" sz="quarter" idx="11"/>
          </p:nvPr>
        </p:nvSpPr>
        <p:spPr/>
        <p:txBody>
          <a:bodyPr/>
          <a:lstStyle>
            <a:lvl1pPr algn="l">
              <a:defRPr/>
            </a:lvl1pPr>
          </a:lstStyle>
          <a:p>
            <a:endParaRPr lang="ko-KR" altLang="en-US"/>
          </a:p>
        </p:txBody>
      </p:sp>
      <p:sp>
        <p:nvSpPr>
          <p:cNvPr id="6" name="슬라이드 번호 개체 틀 5"/>
          <p:cNvSpPr>
            <a:spLocks noGrp="1"/>
          </p:cNvSpPr>
          <p:nvPr>
            <p:ph type="sldNum" sz="quarter" idx="12"/>
          </p:nvPr>
        </p:nvSpPr>
        <p:spPr/>
        <p:txBody>
          <a:bodyPr/>
          <a:lstStyle>
            <a:lvl1pPr algn="l">
              <a:defRPr/>
            </a:lvl1p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320407" y="2492896"/>
            <a:ext cx="4323601" cy="1291977"/>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en-US" altLang="ko-KR" sz="5400" kern="1200" baseline="0" dirty="0">
                <a:solidFill>
                  <a:schemeClr val="tx1">
                    <a:lumMod val="65000"/>
                    <a:lumOff val="35000"/>
                  </a:schemeClr>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2024-02-16</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날짜 개체 틀 1"/>
          <p:cNvSpPr>
            <a:spLocks noGrp="1"/>
          </p:cNvSpPr>
          <p:nvPr>
            <p:ph type="dt" sz="half" idx="10"/>
          </p:nvPr>
        </p:nvSpPr>
        <p:spPr>
          <a:xfrm>
            <a:off x="457200" y="6429396"/>
            <a:ext cx="2133600" cy="292079"/>
          </a:xfrm>
        </p:spPr>
        <p:txBody>
          <a:bodyPr/>
          <a:lstStyle/>
          <a:p>
            <a:fld id="{ED3D6733-6F27-4404-AB51-585418F146E5}" type="datetimeFigureOut">
              <a:rPr lang="ko-KR" altLang="en-US" smtClean="0"/>
              <a:pPr/>
              <a:t>2024-02-16</a:t>
            </a:fld>
            <a:endParaRPr lang="ko-KR" altLang="en-US"/>
          </a:p>
        </p:txBody>
      </p:sp>
      <p:sp>
        <p:nvSpPr>
          <p:cNvPr id="9" name="바닥글 개체 틀 2"/>
          <p:cNvSpPr>
            <a:spLocks noGrp="1"/>
          </p:cNvSpPr>
          <p:nvPr>
            <p:ph type="ftr" sz="quarter" idx="11"/>
          </p:nvPr>
        </p:nvSpPr>
        <p:spPr>
          <a:xfrm>
            <a:off x="3124200" y="6429396"/>
            <a:ext cx="2895600" cy="292079"/>
          </a:xfrm>
        </p:spPr>
        <p:txBody>
          <a:bodyPr/>
          <a:lstStyle/>
          <a:p>
            <a:endParaRPr lang="ko-KR" altLang="en-US"/>
          </a:p>
        </p:txBody>
      </p:sp>
      <p:sp>
        <p:nvSpPr>
          <p:cNvPr id="10" name="슬라이드 번호 개체 틀 3"/>
          <p:cNvSpPr>
            <a:spLocks noGrp="1"/>
          </p:cNvSpPr>
          <p:nvPr>
            <p:ph type="sldNum" sz="quarter" idx="12"/>
          </p:nvPr>
        </p:nvSpPr>
        <p:spPr>
          <a:xfrm>
            <a:off x="6553200" y="6429396"/>
            <a:ext cx="2133600" cy="292079"/>
          </a:xfrm>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a:xfrm>
            <a:off x="179512" y="25574"/>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p>
            <a:fld id="{ED3D6733-6F27-4404-AB51-585418F146E5}" type="datetimeFigureOut">
              <a:rPr lang="ko-KR" altLang="en-US" smtClean="0"/>
              <a:pPr/>
              <a:t>2024-02-16</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95536" y="1268760"/>
            <a:ext cx="8402525" cy="5097710"/>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a:xfrm>
            <a:off x="457200" y="6500834"/>
            <a:ext cx="2133600" cy="220641"/>
          </a:xfrm>
        </p:spPr>
        <p:txBody>
          <a:bodyPr/>
          <a:lstStyle/>
          <a:p>
            <a:fld id="{ED3D6733-6F27-4404-AB51-585418F146E5}" type="datetimeFigureOut">
              <a:rPr lang="ko-KR" altLang="en-US" smtClean="0"/>
              <a:pPr/>
              <a:t>2024-02-16</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395536" y="1268760"/>
            <a:ext cx="8402525" cy="5097710"/>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9" name="제목 1"/>
          <p:cNvSpPr>
            <a:spLocks noGrp="1"/>
          </p:cNvSpPr>
          <p:nvPr>
            <p:ph type="title"/>
          </p:nvPr>
        </p:nvSpPr>
        <p:spPr>
          <a:xfrm>
            <a:off x="179512" y="25574"/>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14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2024-02-16</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1927149" y="1990562"/>
            <a:ext cx="5289702" cy="1224136"/>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chemeClr val="bg1"/>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2024-02-16</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s://www.eia.gov/opendata/browser/index.php"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comments" Target="../comments/comment1.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comments" Target="../comments/commen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320407" y="2122424"/>
            <a:ext cx="4373442" cy="1738624"/>
          </a:xfrm>
        </p:spPr>
        <p:txBody>
          <a:bodyPr/>
          <a:lstStyle/>
          <a:p>
            <a:r>
              <a:rPr lang="en-US" altLang="ko-KR" sz="3200" b="1" dirty="0"/>
              <a:t>CRUDE OIL PRODUCTION INSIGHTS IN THE UNITED STATES </a:t>
            </a:r>
            <a:endParaRPr lang="ko-KR" altLang="en-US" sz="3200" b="1" dirty="0"/>
          </a:p>
        </p:txBody>
      </p:sp>
      <p:sp>
        <p:nvSpPr>
          <p:cNvPr id="18" name="직사각형 17"/>
          <p:cNvSpPr/>
          <p:nvPr/>
        </p:nvSpPr>
        <p:spPr>
          <a:xfrm>
            <a:off x="107504" y="3849053"/>
            <a:ext cx="3373080" cy="2769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1200" dirty="0">
                <a:solidFill>
                  <a:schemeClr val="bg1">
                    <a:lumMod val="65000"/>
                  </a:schemeClr>
                </a:solidFill>
                <a:latin typeface="+mj-lt"/>
                <a:ea typeface="맑은 고딕" pitchFamily="50" charset="-127"/>
                <a:cs typeface="굴림" pitchFamily="50" charset="-127"/>
              </a:rPr>
              <a:t>Olatomi Adigun</a:t>
            </a:r>
          </a:p>
        </p:txBody>
      </p:sp>
      <p:grpSp>
        <p:nvGrpSpPr>
          <p:cNvPr id="9" name="그룹 8"/>
          <p:cNvGrpSpPr/>
          <p:nvPr/>
        </p:nvGrpSpPr>
        <p:grpSpPr>
          <a:xfrm>
            <a:off x="3904200" y="6166383"/>
            <a:ext cx="1335600" cy="338400"/>
            <a:chOff x="5427663" y="6166383"/>
            <a:chExt cx="1335600" cy="338400"/>
          </a:xfrm>
        </p:grpSpPr>
        <p:sp>
          <p:nvSpPr>
            <p:cNvPr id="10" name="AutoShape 3"/>
            <p:cNvSpPr>
              <a:spLocks noChangeAspect="1" noChangeArrowheads="1" noTextEdit="1"/>
            </p:cNvSpPr>
            <p:nvPr/>
          </p:nvSpPr>
          <p:spPr bwMode="auto">
            <a:xfrm>
              <a:off x="5429245" y="6166383"/>
              <a:ext cx="1332435" cy="3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1" name="Freeform 5"/>
            <p:cNvSpPr>
              <a:spLocks/>
            </p:cNvSpPr>
            <p:nvPr/>
          </p:nvSpPr>
          <p:spPr bwMode="auto">
            <a:xfrm>
              <a:off x="5628635" y="6341793"/>
              <a:ext cx="85453" cy="130393"/>
            </a:xfrm>
            <a:custGeom>
              <a:avLst/>
              <a:gdLst>
                <a:gd name="T0" fmla="*/ 83 w 83"/>
                <a:gd name="T1" fmla="*/ 90 h 130"/>
                <a:gd name="T2" fmla="*/ 79 w 83"/>
                <a:gd name="T3" fmla="*/ 108 h 130"/>
                <a:gd name="T4" fmla="*/ 69 w 83"/>
                <a:gd name="T5" fmla="*/ 120 h 130"/>
                <a:gd name="T6" fmla="*/ 54 w 83"/>
                <a:gd name="T7" fmla="*/ 128 h 130"/>
                <a:gd name="T8" fmla="*/ 36 w 83"/>
                <a:gd name="T9" fmla="*/ 130 h 130"/>
                <a:gd name="T10" fmla="*/ 24 w 83"/>
                <a:gd name="T11" fmla="*/ 129 h 130"/>
                <a:gd name="T12" fmla="*/ 14 w 83"/>
                <a:gd name="T13" fmla="*/ 127 h 130"/>
                <a:gd name="T14" fmla="*/ 7 w 83"/>
                <a:gd name="T15" fmla="*/ 124 h 130"/>
                <a:gd name="T16" fmla="*/ 3 w 83"/>
                <a:gd name="T17" fmla="*/ 121 h 130"/>
                <a:gd name="T18" fmla="*/ 1 w 83"/>
                <a:gd name="T19" fmla="*/ 117 h 130"/>
                <a:gd name="T20" fmla="*/ 0 w 83"/>
                <a:gd name="T21" fmla="*/ 110 h 130"/>
                <a:gd name="T22" fmla="*/ 0 w 83"/>
                <a:gd name="T23" fmla="*/ 105 h 130"/>
                <a:gd name="T24" fmla="*/ 1 w 83"/>
                <a:gd name="T25" fmla="*/ 102 h 130"/>
                <a:gd name="T26" fmla="*/ 2 w 83"/>
                <a:gd name="T27" fmla="*/ 100 h 130"/>
                <a:gd name="T28" fmla="*/ 4 w 83"/>
                <a:gd name="T29" fmla="*/ 99 h 130"/>
                <a:gd name="T30" fmla="*/ 8 w 83"/>
                <a:gd name="T31" fmla="*/ 101 h 130"/>
                <a:gd name="T32" fmla="*/ 14 w 83"/>
                <a:gd name="T33" fmla="*/ 105 h 130"/>
                <a:gd name="T34" fmla="*/ 24 w 83"/>
                <a:gd name="T35" fmla="*/ 108 h 130"/>
                <a:gd name="T36" fmla="*/ 36 w 83"/>
                <a:gd name="T37" fmla="*/ 110 h 130"/>
                <a:gd name="T38" fmla="*/ 45 w 83"/>
                <a:gd name="T39" fmla="*/ 109 h 130"/>
                <a:gd name="T40" fmla="*/ 51 w 83"/>
                <a:gd name="T41" fmla="*/ 105 h 130"/>
                <a:gd name="T42" fmla="*/ 55 w 83"/>
                <a:gd name="T43" fmla="*/ 100 h 130"/>
                <a:gd name="T44" fmla="*/ 56 w 83"/>
                <a:gd name="T45" fmla="*/ 94 h 130"/>
                <a:gd name="T46" fmla="*/ 54 w 83"/>
                <a:gd name="T47" fmla="*/ 86 h 130"/>
                <a:gd name="T48" fmla="*/ 48 w 83"/>
                <a:gd name="T49" fmla="*/ 81 h 130"/>
                <a:gd name="T50" fmla="*/ 39 w 83"/>
                <a:gd name="T51" fmla="*/ 76 h 130"/>
                <a:gd name="T52" fmla="*/ 29 w 83"/>
                <a:gd name="T53" fmla="*/ 72 h 130"/>
                <a:gd name="T54" fmla="*/ 19 w 83"/>
                <a:gd name="T55" fmla="*/ 66 h 130"/>
                <a:gd name="T56" fmla="*/ 11 w 83"/>
                <a:gd name="T57" fmla="*/ 59 h 130"/>
                <a:gd name="T58" fmla="*/ 5 w 83"/>
                <a:gd name="T59" fmla="*/ 50 h 130"/>
                <a:gd name="T60" fmla="*/ 2 w 83"/>
                <a:gd name="T61" fmla="*/ 36 h 130"/>
                <a:gd name="T62" fmla="*/ 6 w 83"/>
                <a:gd name="T63" fmla="*/ 20 h 130"/>
                <a:gd name="T64" fmla="*/ 15 w 83"/>
                <a:gd name="T65" fmla="*/ 9 h 130"/>
                <a:gd name="T66" fmla="*/ 28 w 83"/>
                <a:gd name="T67" fmla="*/ 2 h 130"/>
                <a:gd name="T68" fmla="*/ 45 w 83"/>
                <a:gd name="T69" fmla="*/ 0 h 130"/>
                <a:gd name="T70" fmla="*/ 54 w 83"/>
                <a:gd name="T71" fmla="*/ 0 h 130"/>
                <a:gd name="T72" fmla="*/ 62 w 83"/>
                <a:gd name="T73" fmla="*/ 2 h 130"/>
                <a:gd name="T74" fmla="*/ 69 w 83"/>
                <a:gd name="T75" fmla="*/ 5 h 130"/>
                <a:gd name="T76" fmla="*/ 73 w 83"/>
                <a:gd name="T77" fmla="*/ 7 h 130"/>
                <a:gd name="T78" fmla="*/ 75 w 83"/>
                <a:gd name="T79" fmla="*/ 9 h 130"/>
                <a:gd name="T80" fmla="*/ 75 w 83"/>
                <a:gd name="T81" fmla="*/ 11 h 130"/>
                <a:gd name="T82" fmla="*/ 75 w 83"/>
                <a:gd name="T83" fmla="*/ 13 h 130"/>
                <a:gd name="T84" fmla="*/ 76 w 83"/>
                <a:gd name="T85" fmla="*/ 18 h 130"/>
                <a:gd name="T86" fmla="*/ 75 w 83"/>
                <a:gd name="T87" fmla="*/ 22 h 130"/>
                <a:gd name="T88" fmla="*/ 75 w 83"/>
                <a:gd name="T89" fmla="*/ 26 h 130"/>
                <a:gd name="T90" fmla="*/ 74 w 83"/>
                <a:gd name="T91" fmla="*/ 28 h 130"/>
                <a:gd name="T92" fmla="*/ 72 w 83"/>
                <a:gd name="T93" fmla="*/ 28 h 130"/>
                <a:gd name="T94" fmla="*/ 69 w 83"/>
                <a:gd name="T95" fmla="*/ 27 h 130"/>
                <a:gd name="T96" fmla="*/ 63 w 83"/>
                <a:gd name="T97" fmla="*/ 24 h 130"/>
                <a:gd name="T98" fmla="*/ 55 w 83"/>
                <a:gd name="T99" fmla="*/ 21 h 130"/>
                <a:gd name="T100" fmla="*/ 45 w 83"/>
                <a:gd name="T101" fmla="*/ 20 h 130"/>
                <a:gd name="T102" fmla="*/ 38 w 83"/>
                <a:gd name="T103" fmla="*/ 21 h 130"/>
                <a:gd name="T104" fmla="*/ 33 w 83"/>
                <a:gd name="T105" fmla="*/ 23 h 130"/>
                <a:gd name="T106" fmla="*/ 30 w 83"/>
                <a:gd name="T107" fmla="*/ 28 h 130"/>
                <a:gd name="T108" fmla="*/ 28 w 83"/>
                <a:gd name="T109" fmla="*/ 33 h 130"/>
                <a:gd name="T110" fmla="*/ 31 w 83"/>
                <a:gd name="T111" fmla="*/ 40 h 130"/>
                <a:gd name="T112" fmla="*/ 37 w 83"/>
                <a:gd name="T113" fmla="*/ 46 h 130"/>
                <a:gd name="T114" fmla="*/ 46 w 83"/>
                <a:gd name="T115" fmla="*/ 50 h 130"/>
                <a:gd name="T116" fmla="*/ 56 w 83"/>
                <a:gd name="T117" fmla="*/ 55 h 130"/>
                <a:gd name="T118" fmla="*/ 66 w 83"/>
                <a:gd name="T119" fmla="*/ 60 h 130"/>
                <a:gd name="T120" fmla="*/ 74 w 83"/>
                <a:gd name="T121" fmla="*/ 67 h 130"/>
                <a:gd name="T122" fmla="*/ 81 w 83"/>
                <a:gd name="T123" fmla="*/ 77 h 130"/>
                <a:gd name="T124" fmla="*/ 83 w 83"/>
                <a:gd name="T125" fmla="*/ 9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 h="130">
                  <a:moveTo>
                    <a:pt x="83" y="90"/>
                  </a:moveTo>
                  <a:cubicBezTo>
                    <a:pt x="83" y="97"/>
                    <a:pt x="82" y="103"/>
                    <a:pt x="79" y="108"/>
                  </a:cubicBezTo>
                  <a:cubicBezTo>
                    <a:pt x="77" y="113"/>
                    <a:pt x="73" y="117"/>
                    <a:pt x="69" y="120"/>
                  </a:cubicBezTo>
                  <a:cubicBezTo>
                    <a:pt x="65" y="124"/>
                    <a:pt x="60" y="126"/>
                    <a:pt x="54" y="128"/>
                  </a:cubicBezTo>
                  <a:cubicBezTo>
                    <a:pt x="49" y="130"/>
                    <a:pt x="42" y="130"/>
                    <a:pt x="36" y="130"/>
                  </a:cubicBezTo>
                  <a:cubicBezTo>
                    <a:pt x="32" y="130"/>
                    <a:pt x="28" y="130"/>
                    <a:pt x="24" y="129"/>
                  </a:cubicBezTo>
                  <a:cubicBezTo>
                    <a:pt x="20" y="129"/>
                    <a:pt x="17" y="128"/>
                    <a:pt x="14" y="127"/>
                  </a:cubicBezTo>
                  <a:cubicBezTo>
                    <a:pt x="11" y="126"/>
                    <a:pt x="9" y="125"/>
                    <a:pt x="7" y="124"/>
                  </a:cubicBezTo>
                  <a:cubicBezTo>
                    <a:pt x="5" y="122"/>
                    <a:pt x="3" y="121"/>
                    <a:pt x="3" y="121"/>
                  </a:cubicBezTo>
                  <a:cubicBezTo>
                    <a:pt x="2" y="120"/>
                    <a:pt x="1" y="119"/>
                    <a:pt x="1" y="117"/>
                  </a:cubicBezTo>
                  <a:cubicBezTo>
                    <a:pt x="0" y="115"/>
                    <a:pt x="0" y="113"/>
                    <a:pt x="0" y="110"/>
                  </a:cubicBezTo>
                  <a:cubicBezTo>
                    <a:pt x="0" y="108"/>
                    <a:pt x="0" y="106"/>
                    <a:pt x="0" y="105"/>
                  </a:cubicBezTo>
                  <a:cubicBezTo>
                    <a:pt x="1" y="104"/>
                    <a:pt x="1" y="103"/>
                    <a:pt x="1" y="102"/>
                  </a:cubicBezTo>
                  <a:cubicBezTo>
                    <a:pt x="1" y="101"/>
                    <a:pt x="2" y="100"/>
                    <a:pt x="2" y="100"/>
                  </a:cubicBezTo>
                  <a:cubicBezTo>
                    <a:pt x="3" y="100"/>
                    <a:pt x="3" y="99"/>
                    <a:pt x="4" y="99"/>
                  </a:cubicBezTo>
                  <a:cubicBezTo>
                    <a:pt x="5" y="99"/>
                    <a:pt x="6" y="100"/>
                    <a:pt x="8" y="101"/>
                  </a:cubicBezTo>
                  <a:cubicBezTo>
                    <a:pt x="9" y="102"/>
                    <a:pt x="12" y="103"/>
                    <a:pt x="14" y="105"/>
                  </a:cubicBezTo>
                  <a:cubicBezTo>
                    <a:pt x="17" y="106"/>
                    <a:pt x="20" y="107"/>
                    <a:pt x="24" y="108"/>
                  </a:cubicBezTo>
                  <a:cubicBezTo>
                    <a:pt x="27" y="109"/>
                    <a:pt x="31" y="110"/>
                    <a:pt x="36" y="110"/>
                  </a:cubicBezTo>
                  <a:cubicBezTo>
                    <a:pt x="39" y="110"/>
                    <a:pt x="42" y="109"/>
                    <a:pt x="45" y="109"/>
                  </a:cubicBezTo>
                  <a:cubicBezTo>
                    <a:pt x="47" y="108"/>
                    <a:pt x="49" y="107"/>
                    <a:pt x="51" y="105"/>
                  </a:cubicBezTo>
                  <a:cubicBezTo>
                    <a:pt x="53" y="104"/>
                    <a:pt x="54" y="102"/>
                    <a:pt x="55" y="100"/>
                  </a:cubicBezTo>
                  <a:cubicBezTo>
                    <a:pt x="56" y="98"/>
                    <a:pt x="56" y="96"/>
                    <a:pt x="56" y="94"/>
                  </a:cubicBezTo>
                  <a:cubicBezTo>
                    <a:pt x="56" y="91"/>
                    <a:pt x="55" y="88"/>
                    <a:pt x="54" y="86"/>
                  </a:cubicBezTo>
                  <a:cubicBezTo>
                    <a:pt x="52" y="84"/>
                    <a:pt x="50" y="82"/>
                    <a:pt x="48" y="81"/>
                  </a:cubicBezTo>
                  <a:cubicBezTo>
                    <a:pt x="45" y="79"/>
                    <a:pt x="42" y="78"/>
                    <a:pt x="39" y="76"/>
                  </a:cubicBezTo>
                  <a:cubicBezTo>
                    <a:pt x="36" y="75"/>
                    <a:pt x="33" y="73"/>
                    <a:pt x="29" y="72"/>
                  </a:cubicBezTo>
                  <a:cubicBezTo>
                    <a:pt x="26" y="70"/>
                    <a:pt x="23" y="68"/>
                    <a:pt x="19" y="66"/>
                  </a:cubicBezTo>
                  <a:cubicBezTo>
                    <a:pt x="16" y="65"/>
                    <a:pt x="13" y="62"/>
                    <a:pt x="11" y="59"/>
                  </a:cubicBezTo>
                  <a:cubicBezTo>
                    <a:pt x="8" y="57"/>
                    <a:pt x="6" y="53"/>
                    <a:pt x="5" y="50"/>
                  </a:cubicBezTo>
                  <a:cubicBezTo>
                    <a:pt x="3" y="46"/>
                    <a:pt x="2" y="41"/>
                    <a:pt x="2" y="36"/>
                  </a:cubicBezTo>
                  <a:cubicBezTo>
                    <a:pt x="2" y="30"/>
                    <a:pt x="3" y="25"/>
                    <a:pt x="6" y="20"/>
                  </a:cubicBezTo>
                  <a:cubicBezTo>
                    <a:pt x="8" y="15"/>
                    <a:pt x="11" y="12"/>
                    <a:pt x="15" y="9"/>
                  </a:cubicBezTo>
                  <a:cubicBezTo>
                    <a:pt x="19" y="6"/>
                    <a:pt x="23" y="3"/>
                    <a:pt x="28" y="2"/>
                  </a:cubicBezTo>
                  <a:cubicBezTo>
                    <a:pt x="34" y="0"/>
                    <a:pt x="39" y="0"/>
                    <a:pt x="45" y="0"/>
                  </a:cubicBezTo>
                  <a:cubicBezTo>
                    <a:pt x="48" y="0"/>
                    <a:pt x="51" y="0"/>
                    <a:pt x="54" y="0"/>
                  </a:cubicBezTo>
                  <a:cubicBezTo>
                    <a:pt x="57" y="1"/>
                    <a:pt x="60" y="1"/>
                    <a:pt x="62" y="2"/>
                  </a:cubicBezTo>
                  <a:cubicBezTo>
                    <a:pt x="65" y="3"/>
                    <a:pt x="67" y="4"/>
                    <a:pt x="69" y="5"/>
                  </a:cubicBezTo>
                  <a:cubicBezTo>
                    <a:pt x="71" y="6"/>
                    <a:pt x="73" y="7"/>
                    <a:pt x="73" y="7"/>
                  </a:cubicBezTo>
                  <a:cubicBezTo>
                    <a:pt x="74" y="8"/>
                    <a:pt x="74" y="8"/>
                    <a:pt x="75" y="9"/>
                  </a:cubicBezTo>
                  <a:cubicBezTo>
                    <a:pt x="75" y="9"/>
                    <a:pt x="75" y="10"/>
                    <a:pt x="75" y="11"/>
                  </a:cubicBezTo>
                  <a:cubicBezTo>
                    <a:pt x="75" y="11"/>
                    <a:pt x="75" y="12"/>
                    <a:pt x="75" y="13"/>
                  </a:cubicBezTo>
                  <a:cubicBezTo>
                    <a:pt x="76" y="15"/>
                    <a:pt x="76" y="16"/>
                    <a:pt x="76" y="18"/>
                  </a:cubicBezTo>
                  <a:cubicBezTo>
                    <a:pt x="76" y="20"/>
                    <a:pt x="76" y="21"/>
                    <a:pt x="75" y="22"/>
                  </a:cubicBezTo>
                  <a:cubicBezTo>
                    <a:pt x="75" y="24"/>
                    <a:pt x="75" y="25"/>
                    <a:pt x="75" y="26"/>
                  </a:cubicBezTo>
                  <a:cubicBezTo>
                    <a:pt x="75" y="27"/>
                    <a:pt x="74" y="27"/>
                    <a:pt x="74" y="28"/>
                  </a:cubicBezTo>
                  <a:cubicBezTo>
                    <a:pt x="74" y="28"/>
                    <a:pt x="73" y="28"/>
                    <a:pt x="72" y="28"/>
                  </a:cubicBezTo>
                  <a:cubicBezTo>
                    <a:pt x="72" y="28"/>
                    <a:pt x="70" y="28"/>
                    <a:pt x="69" y="27"/>
                  </a:cubicBezTo>
                  <a:cubicBezTo>
                    <a:pt x="67" y="26"/>
                    <a:pt x="65" y="25"/>
                    <a:pt x="63" y="24"/>
                  </a:cubicBezTo>
                  <a:cubicBezTo>
                    <a:pt x="61" y="23"/>
                    <a:pt x="58" y="22"/>
                    <a:pt x="55" y="21"/>
                  </a:cubicBezTo>
                  <a:cubicBezTo>
                    <a:pt x="52" y="20"/>
                    <a:pt x="49" y="20"/>
                    <a:pt x="45" y="20"/>
                  </a:cubicBezTo>
                  <a:cubicBezTo>
                    <a:pt x="42" y="20"/>
                    <a:pt x="40" y="20"/>
                    <a:pt x="38" y="21"/>
                  </a:cubicBezTo>
                  <a:cubicBezTo>
                    <a:pt x="36" y="21"/>
                    <a:pt x="34" y="22"/>
                    <a:pt x="33" y="23"/>
                  </a:cubicBezTo>
                  <a:cubicBezTo>
                    <a:pt x="31" y="25"/>
                    <a:pt x="30" y="26"/>
                    <a:pt x="30" y="28"/>
                  </a:cubicBezTo>
                  <a:cubicBezTo>
                    <a:pt x="29" y="29"/>
                    <a:pt x="28" y="31"/>
                    <a:pt x="28" y="33"/>
                  </a:cubicBezTo>
                  <a:cubicBezTo>
                    <a:pt x="28" y="36"/>
                    <a:pt x="29" y="38"/>
                    <a:pt x="31" y="40"/>
                  </a:cubicBezTo>
                  <a:cubicBezTo>
                    <a:pt x="32" y="42"/>
                    <a:pt x="34" y="44"/>
                    <a:pt x="37" y="46"/>
                  </a:cubicBezTo>
                  <a:cubicBezTo>
                    <a:pt x="40" y="47"/>
                    <a:pt x="42" y="49"/>
                    <a:pt x="46" y="50"/>
                  </a:cubicBezTo>
                  <a:cubicBezTo>
                    <a:pt x="49" y="52"/>
                    <a:pt x="52" y="53"/>
                    <a:pt x="56" y="55"/>
                  </a:cubicBezTo>
                  <a:cubicBezTo>
                    <a:pt x="59" y="56"/>
                    <a:pt x="62" y="58"/>
                    <a:pt x="66" y="60"/>
                  </a:cubicBezTo>
                  <a:cubicBezTo>
                    <a:pt x="69" y="62"/>
                    <a:pt x="72" y="65"/>
                    <a:pt x="74" y="67"/>
                  </a:cubicBezTo>
                  <a:cubicBezTo>
                    <a:pt x="77" y="70"/>
                    <a:pt x="79" y="73"/>
                    <a:pt x="81" y="77"/>
                  </a:cubicBezTo>
                  <a:cubicBezTo>
                    <a:pt x="82" y="81"/>
                    <a:pt x="83" y="85"/>
                    <a:pt x="83" y="90"/>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2" name="Freeform 6"/>
            <p:cNvSpPr>
              <a:spLocks/>
            </p:cNvSpPr>
            <p:nvPr/>
          </p:nvSpPr>
          <p:spPr bwMode="auto">
            <a:xfrm>
              <a:off x="5726748" y="6334031"/>
              <a:ext cx="26902" cy="138155"/>
            </a:xfrm>
            <a:custGeom>
              <a:avLst/>
              <a:gdLst>
                <a:gd name="T0" fmla="*/ 25 w 25"/>
                <a:gd name="T1" fmla="*/ 133 h 137"/>
                <a:gd name="T2" fmla="*/ 24 w 25"/>
                <a:gd name="T3" fmla="*/ 135 h 137"/>
                <a:gd name="T4" fmla="*/ 22 w 25"/>
                <a:gd name="T5" fmla="*/ 136 h 137"/>
                <a:gd name="T6" fmla="*/ 18 w 25"/>
                <a:gd name="T7" fmla="*/ 137 h 137"/>
                <a:gd name="T8" fmla="*/ 12 w 25"/>
                <a:gd name="T9" fmla="*/ 137 h 137"/>
                <a:gd name="T10" fmla="*/ 7 w 25"/>
                <a:gd name="T11" fmla="*/ 137 h 137"/>
                <a:gd name="T12" fmla="*/ 3 w 25"/>
                <a:gd name="T13" fmla="*/ 136 h 137"/>
                <a:gd name="T14" fmla="*/ 1 w 25"/>
                <a:gd name="T15" fmla="*/ 135 h 137"/>
                <a:gd name="T16" fmla="*/ 0 w 25"/>
                <a:gd name="T17" fmla="*/ 133 h 137"/>
                <a:gd name="T18" fmla="*/ 0 w 25"/>
                <a:gd name="T19" fmla="*/ 4 h 137"/>
                <a:gd name="T20" fmla="*/ 1 w 25"/>
                <a:gd name="T21" fmla="*/ 3 h 137"/>
                <a:gd name="T22" fmla="*/ 3 w 25"/>
                <a:gd name="T23" fmla="*/ 1 h 137"/>
                <a:gd name="T24" fmla="*/ 7 w 25"/>
                <a:gd name="T25" fmla="*/ 1 h 137"/>
                <a:gd name="T26" fmla="*/ 12 w 25"/>
                <a:gd name="T27" fmla="*/ 0 h 137"/>
                <a:gd name="T28" fmla="*/ 18 w 25"/>
                <a:gd name="T29" fmla="*/ 1 h 137"/>
                <a:gd name="T30" fmla="*/ 22 w 25"/>
                <a:gd name="T31" fmla="*/ 1 h 137"/>
                <a:gd name="T32" fmla="*/ 24 w 25"/>
                <a:gd name="T33" fmla="*/ 3 h 137"/>
                <a:gd name="T34" fmla="*/ 25 w 25"/>
                <a:gd name="T35" fmla="*/ 4 h 137"/>
                <a:gd name="T36" fmla="*/ 25 w 25"/>
                <a:gd name="T37" fmla="*/ 13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137">
                  <a:moveTo>
                    <a:pt x="25" y="133"/>
                  </a:moveTo>
                  <a:cubicBezTo>
                    <a:pt x="25" y="133"/>
                    <a:pt x="25" y="134"/>
                    <a:pt x="24" y="135"/>
                  </a:cubicBezTo>
                  <a:cubicBezTo>
                    <a:pt x="24" y="135"/>
                    <a:pt x="23" y="135"/>
                    <a:pt x="22" y="136"/>
                  </a:cubicBezTo>
                  <a:cubicBezTo>
                    <a:pt x="21" y="136"/>
                    <a:pt x="20" y="136"/>
                    <a:pt x="18" y="137"/>
                  </a:cubicBezTo>
                  <a:cubicBezTo>
                    <a:pt x="17" y="137"/>
                    <a:pt x="15" y="137"/>
                    <a:pt x="12" y="137"/>
                  </a:cubicBezTo>
                  <a:cubicBezTo>
                    <a:pt x="10" y="137"/>
                    <a:pt x="8" y="137"/>
                    <a:pt x="7" y="137"/>
                  </a:cubicBezTo>
                  <a:cubicBezTo>
                    <a:pt x="5" y="136"/>
                    <a:pt x="4" y="136"/>
                    <a:pt x="3" y="136"/>
                  </a:cubicBezTo>
                  <a:cubicBezTo>
                    <a:pt x="2" y="135"/>
                    <a:pt x="1" y="135"/>
                    <a:pt x="1" y="135"/>
                  </a:cubicBezTo>
                  <a:cubicBezTo>
                    <a:pt x="0" y="134"/>
                    <a:pt x="0" y="133"/>
                    <a:pt x="0" y="133"/>
                  </a:cubicBezTo>
                  <a:cubicBezTo>
                    <a:pt x="0" y="4"/>
                    <a:pt x="0" y="4"/>
                    <a:pt x="0" y="4"/>
                  </a:cubicBezTo>
                  <a:cubicBezTo>
                    <a:pt x="0" y="4"/>
                    <a:pt x="0" y="3"/>
                    <a:pt x="1" y="3"/>
                  </a:cubicBezTo>
                  <a:cubicBezTo>
                    <a:pt x="1" y="2"/>
                    <a:pt x="2" y="2"/>
                    <a:pt x="3" y="1"/>
                  </a:cubicBezTo>
                  <a:cubicBezTo>
                    <a:pt x="4" y="1"/>
                    <a:pt x="5" y="1"/>
                    <a:pt x="7" y="1"/>
                  </a:cubicBezTo>
                  <a:cubicBezTo>
                    <a:pt x="8" y="0"/>
                    <a:pt x="10" y="0"/>
                    <a:pt x="12" y="0"/>
                  </a:cubicBezTo>
                  <a:cubicBezTo>
                    <a:pt x="15" y="0"/>
                    <a:pt x="17" y="0"/>
                    <a:pt x="18" y="1"/>
                  </a:cubicBezTo>
                  <a:cubicBezTo>
                    <a:pt x="20" y="1"/>
                    <a:pt x="21" y="1"/>
                    <a:pt x="22" y="1"/>
                  </a:cubicBezTo>
                  <a:cubicBezTo>
                    <a:pt x="23" y="2"/>
                    <a:pt x="24" y="2"/>
                    <a:pt x="24" y="3"/>
                  </a:cubicBezTo>
                  <a:cubicBezTo>
                    <a:pt x="25" y="3"/>
                    <a:pt x="25" y="4"/>
                    <a:pt x="25" y="4"/>
                  </a:cubicBezTo>
                  <a:lnTo>
                    <a:pt x="25" y="133"/>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3" name="Freeform 7"/>
            <p:cNvSpPr>
              <a:spLocks noEditPoints="1"/>
            </p:cNvSpPr>
            <p:nvPr/>
          </p:nvSpPr>
          <p:spPr bwMode="auto">
            <a:xfrm>
              <a:off x="5771057" y="6337135"/>
              <a:ext cx="28484" cy="135050"/>
            </a:xfrm>
            <a:custGeom>
              <a:avLst/>
              <a:gdLst>
                <a:gd name="T0" fmla="*/ 28 w 28"/>
                <a:gd name="T1" fmla="*/ 12 h 133"/>
                <a:gd name="T2" fmla="*/ 25 w 28"/>
                <a:gd name="T3" fmla="*/ 22 h 133"/>
                <a:gd name="T4" fmla="*/ 14 w 28"/>
                <a:gd name="T5" fmla="*/ 25 h 133"/>
                <a:gd name="T6" fmla="*/ 2 w 28"/>
                <a:gd name="T7" fmla="*/ 23 h 133"/>
                <a:gd name="T8" fmla="*/ 0 w 28"/>
                <a:gd name="T9" fmla="*/ 13 h 133"/>
                <a:gd name="T10" fmla="*/ 3 w 28"/>
                <a:gd name="T11" fmla="*/ 2 h 133"/>
                <a:gd name="T12" fmla="*/ 14 w 28"/>
                <a:gd name="T13" fmla="*/ 0 h 133"/>
                <a:gd name="T14" fmla="*/ 25 w 28"/>
                <a:gd name="T15" fmla="*/ 2 h 133"/>
                <a:gd name="T16" fmla="*/ 28 w 28"/>
                <a:gd name="T17" fmla="*/ 12 h 133"/>
                <a:gd name="T18" fmla="*/ 26 w 28"/>
                <a:gd name="T19" fmla="*/ 129 h 133"/>
                <a:gd name="T20" fmla="*/ 25 w 28"/>
                <a:gd name="T21" fmla="*/ 131 h 133"/>
                <a:gd name="T22" fmla="*/ 23 w 28"/>
                <a:gd name="T23" fmla="*/ 132 h 133"/>
                <a:gd name="T24" fmla="*/ 20 w 28"/>
                <a:gd name="T25" fmla="*/ 133 h 133"/>
                <a:gd name="T26" fmla="*/ 14 w 28"/>
                <a:gd name="T27" fmla="*/ 133 h 133"/>
                <a:gd name="T28" fmla="*/ 8 w 28"/>
                <a:gd name="T29" fmla="*/ 133 h 133"/>
                <a:gd name="T30" fmla="*/ 4 w 28"/>
                <a:gd name="T31" fmla="*/ 132 h 133"/>
                <a:gd name="T32" fmla="*/ 2 w 28"/>
                <a:gd name="T33" fmla="*/ 131 h 133"/>
                <a:gd name="T34" fmla="*/ 1 w 28"/>
                <a:gd name="T35" fmla="*/ 129 h 133"/>
                <a:gd name="T36" fmla="*/ 1 w 28"/>
                <a:gd name="T37" fmla="*/ 42 h 133"/>
                <a:gd name="T38" fmla="*/ 2 w 28"/>
                <a:gd name="T39" fmla="*/ 40 h 133"/>
                <a:gd name="T40" fmla="*/ 4 w 28"/>
                <a:gd name="T41" fmla="*/ 39 h 133"/>
                <a:gd name="T42" fmla="*/ 8 w 28"/>
                <a:gd name="T43" fmla="*/ 38 h 133"/>
                <a:gd name="T44" fmla="*/ 14 w 28"/>
                <a:gd name="T45" fmla="*/ 38 h 133"/>
                <a:gd name="T46" fmla="*/ 20 w 28"/>
                <a:gd name="T47" fmla="*/ 38 h 133"/>
                <a:gd name="T48" fmla="*/ 23 w 28"/>
                <a:gd name="T49" fmla="*/ 39 h 133"/>
                <a:gd name="T50" fmla="*/ 25 w 28"/>
                <a:gd name="T51" fmla="*/ 40 h 133"/>
                <a:gd name="T52" fmla="*/ 26 w 28"/>
                <a:gd name="T53" fmla="*/ 42 h 133"/>
                <a:gd name="T54" fmla="*/ 26 w 28"/>
                <a:gd name="T55" fmla="*/ 12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 h="133">
                  <a:moveTo>
                    <a:pt x="28" y="12"/>
                  </a:moveTo>
                  <a:cubicBezTo>
                    <a:pt x="28" y="17"/>
                    <a:pt x="27" y="21"/>
                    <a:pt x="25" y="22"/>
                  </a:cubicBezTo>
                  <a:cubicBezTo>
                    <a:pt x="23" y="24"/>
                    <a:pt x="19" y="25"/>
                    <a:pt x="14" y="25"/>
                  </a:cubicBezTo>
                  <a:cubicBezTo>
                    <a:pt x="8" y="25"/>
                    <a:pt x="4" y="24"/>
                    <a:pt x="2" y="23"/>
                  </a:cubicBezTo>
                  <a:cubicBezTo>
                    <a:pt x="0" y="21"/>
                    <a:pt x="0" y="17"/>
                    <a:pt x="0" y="13"/>
                  </a:cubicBezTo>
                  <a:cubicBezTo>
                    <a:pt x="0" y="8"/>
                    <a:pt x="1" y="4"/>
                    <a:pt x="3" y="2"/>
                  </a:cubicBezTo>
                  <a:cubicBezTo>
                    <a:pt x="5" y="1"/>
                    <a:pt x="8" y="0"/>
                    <a:pt x="14" y="0"/>
                  </a:cubicBezTo>
                  <a:cubicBezTo>
                    <a:pt x="19" y="0"/>
                    <a:pt x="23" y="0"/>
                    <a:pt x="25" y="2"/>
                  </a:cubicBezTo>
                  <a:cubicBezTo>
                    <a:pt x="27" y="4"/>
                    <a:pt x="28" y="7"/>
                    <a:pt x="28" y="12"/>
                  </a:cubicBezTo>
                  <a:close/>
                  <a:moveTo>
                    <a:pt x="26" y="129"/>
                  </a:moveTo>
                  <a:cubicBezTo>
                    <a:pt x="26" y="129"/>
                    <a:pt x="26" y="130"/>
                    <a:pt x="25" y="131"/>
                  </a:cubicBezTo>
                  <a:cubicBezTo>
                    <a:pt x="25" y="131"/>
                    <a:pt x="24" y="131"/>
                    <a:pt x="23" y="132"/>
                  </a:cubicBezTo>
                  <a:cubicBezTo>
                    <a:pt x="23" y="132"/>
                    <a:pt x="21" y="132"/>
                    <a:pt x="20" y="133"/>
                  </a:cubicBezTo>
                  <a:cubicBezTo>
                    <a:pt x="18" y="133"/>
                    <a:pt x="16" y="133"/>
                    <a:pt x="14" y="133"/>
                  </a:cubicBezTo>
                  <a:cubicBezTo>
                    <a:pt x="11" y="133"/>
                    <a:pt x="9" y="133"/>
                    <a:pt x="8" y="133"/>
                  </a:cubicBezTo>
                  <a:cubicBezTo>
                    <a:pt x="6" y="132"/>
                    <a:pt x="5" y="132"/>
                    <a:pt x="4" y="132"/>
                  </a:cubicBezTo>
                  <a:cubicBezTo>
                    <a:pt x="3" y="131"/>
                    <a:pt x="2" y="131"/>
                    <a:pt x="2" y="131"/>
                  </a:cubicBezTo>
                  <a:cubicBezTo>
                    <a:pt x="2" y="130"/>
                    <a:pt x="1" y="129"/>
                    <a:pt x="1" y="129"/>
                  </a:cubicBezTo>
                  <a:cubicBezTo>
                    <a:pt x="1" y="42"/>
                    <a:pt x="1" y="42"/>
                    <a:pt x="1" y="42"/>
                  </a:cubicBezTo>
                  <a:cubicBezTo>
                    <a:pt x="1" y="41"/>
                    <a:pt x="2" y="41"/>
                    <a:pt x="2" y="40"/>
                  </a:cubicBezTo>
                  <a:cubicBezTo>
                    <a:pt x="2" y="40"/>
                    <a:pt x="3" y="39"/>
                    <a:pt x="4" y="39"/>
                  </a:cubicBezTo>
                  <a:cubicBezTo>
                    <a:pt x="5" y="39"/>
                    <a:pt x="6" y="38"/>
                    <a:pt x="8" y="38"/>
                  </a:cubicBezTo>
                  <a:cubicBezTo>
                    <a:pt x="9" y="38"/>
                    <a:pt x="11" y="38"/>
                    <a:pt x="14" y="38"/>
                  </a:cubicBezTo>
                  <a:cubicBezTo>
                    <a:pt x="16" y="38"/>
                    <a:pt x="18" y="38"/>
                    <a:pt x="20" y="38"/>
                  </a:cubicBezTo>
                  <a:cubicBezTo>
                    <a:pt x="21" y="38"/>
                    <a:pt x="23" y="39"/>
                    <a:pt x="23" y="39"/>
                  </a:cubicBezTo>
                  <a:cubicBezTo>
                    <a:pt x="24" y="39"/>
                    <a:pt x="25" y="40"/>
                    <a:pt x="25" y="40"/>
                  </a:cubicBezTo>
                  <a:cubicBezTo>
                    <a:pt x="26" y="41"/>
                    <a:pt x="26" y="41"/>
                    <a:pt x="26" y="42"/>
                  </a:cubicBezTo>
                  <a:lnTo>
                    <a:pt x="26" y="129"/>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4" name="Freeform 8"/>
            <p:cNvSpPr>
              <a:spLocks noEditPoints="1"/>
            </p:cNvSpPr>
            <p:nvPr/>
          </p:nvSpPr>
          <p:spPr bwMode="auto">
            <a:xfrm>
              <a:off x="5813784" y="6334031"/>
              <a:ext cx="88618" cy="138155"/>
            </a:xfrm>
            <a:custGeom>
              <a:avLst/>
              <a:gdLst>
                <a:gd name="T0" fmla="*/ 88 w 88"/>
                <a:gd name="T1" fmla="*/ 132 h 137"/>
                <a:gd name="T2" fmla="*/ 87 w 88"/>
                <a:gd name="T3" fmla="*/ 134 h 137"/>
                <a:gd name="T4" fmla="*/ 85 w 88"/>
                <a:gd name="T5" fmla="*/ 135 h 137"/>
                <a:gd name="T6" fmla="*/ 82 w 88"/>
                <a:gd name="T7" fmla="*/ 136 h 137"/>
                <a:gd name="T8" fmla="*/ 77 w 88"/>
                <a:gd name="T9" fmla="*/ 136 h 137"/>
                <a:gd name="T10" fmla="*/ 72 w 88"/>
                <a:gd name="T11" fmla="*/ 136 h 137"/>
                <a:gd name="T12" fmla="*/ 69 w 88"/>
                <a:gd name="T13" fmla="*/ 135 h 137"/>
                <a:gd name="T14" fmla="*/ 67 w 88"/>
                <a:gd name="T15" fmla="*/ 134 h 137"/>
                <a:gd name="T16" fmla="*/ 67 w 88"/>
                <a:gd name="T17" fmla="*/ 132 h 137"/>
                <a:gd name="T18" fmla="*/ 67 w 88"/>
                <a:gd name="T19" fmla="*/ 122 h 137"/>
                <a:gd name="T20" fmla="*/ 52 w 88"/>
                <a:gd name="T21" fmla="*/ 133 h 137"/>
                <a:gd name="T22" fmla="*/ 36 w 88"/>
                <a:gd name="T23" fmla="*/ 137 h 137"/>
                <a:gd name="T24" fmla="*/ 19 w 88"/>
                <a:gd name="T25" fmla="*/ 134 h 137"/>
                <a:gd name="T26" fmla="*/ 8 w 88"/>
                <a:gd name="T27" fmla="*/ 123 h 137"/>
                <a:gd name="T28" fmla="*/ 2 w 88"/>
                <a:gd name="T29" fmla="*/ 108 h 137"/>
                <a:gd name="T30" fmla="*/ 0 w 88"/>
                <a:gd name="T31" fmla="*/ 89 h 137"/>
                <a:gd name="T32" fmla="*/ 2 w 88"/>
                <a:gd name="T33" fmla="*/ 69 h 137"/>
                <a:gd name="T34" fmla="*/ 9 w 88"/>
                <a:gd name="T35" fmla="*/ 53 h 137"/>
                <a:gd name="T36" fmla="*/ 21 w 88"/>
                <a:gd name="T37" fmla="*/ 43 h 137"/>
                <a:gd name="T38" fmla="*/ 38 w 88"/>
                <a:gd name="T39" fmla="*/ 39 h 137"/>
                <a:gd name="T40" fmla="*/ 51 w 88"/>
                <a:gd name="T41" fmla="*/ 42 h 137"/>
                <a:gd name="T42" fmla="*/ 63 w 88"/>
                <a:gd name="T43" fmla="*/ 51 h 137"/>
                <a:gd name="T44" fmla="*/ 63 w 88"/>
                <a:gd name="T45" fmla="*/ 4 h 137"/>
                <a:gd name="T46" fmla="*/ 64 w 88"/>
                <a:gd name="T47" fmla="*/ 2 h 137"/>
                <a:gd name="T48" fmla="*/ 66 w 88"/>
                <a:gd name="T49" fmla="*/ 1 h 137"/>
                <a:gd name="T50" fmla="*/ 69 w 88"/>
                <a:gd name="T51" fmla="*/ 0 h 137"/>
                <a:gd name="T52" fmla="*/ 75 w 88"/>
                <a:gd name="T53" fmla="*/ 0 h 137"/>
                <a:gd name="T54" fmla="*/ 81 w 88"/>
                <a:gd name="T55" fmla="*/ 0 h 137"/>
                <a:gd name="T56" fmla="*/ 85 w 88"/>
                <a:gd name="T57" fmla="*/ 1 h 137"/>
                <a:gd name="T58" fmla="*/ 87 w 88"/>
                <a:gd name="T59" fmla="*/ 2 h 137"/>
                <a:gd name="T60" fmla="*/ 88 w 88"/>
                <a:gd name="T61" fmla="*/ 4 h 137"/>
                <a:gd name="T62" fmla="*/ 88 w 88"/>
                <a:gd name="T63" fmla="*/ 132 h 137"/>
                <a:gd name="T64" fmla="*/ 63 w 88"/>
                <a:gd name="T65" fmla="*/ 74 h 137"/>
                <a:gd name="T66" fmla="*/ 53 w 88"/>
                <a:gd name="T67" fmla="*/ 63 h 137"/>
                <a:gd name="T68" fmla="*/ 43 w 88"/>
                <a:gd name="T69" fmla="*/ 60 h 137"/>
                <a:gd name="T70" fmla="*/ 34 w 88"/>
                <a:gd name="T71" fmla="*/ 62 h 137"/>
                <a:gd name="T72" fmla="*/ 29 w 88"/>
                <a:gd name="T73" fmla="*/ 69 h 137"/>
                <a:gd name="T74" fmla="*/ 26 w 88"/>
                <a:gd name="T75" fmla="*/ 78 h 137"/>
                <a:gd name="T76" fmla="*/ 25 w 88"/>
                <a:gd name="T77" fmla="*/ 88 h 137"/>
                <a:gd name="T78" fmla="*/ 26 w 88"/>
                <a:gd name="T79" fmla="*/ 98 h 137"/>
                <a:gd name="T80" fmla="*/ 28 w 88"/>
                <a:gd name="T81" fmla="*/ 108 h 137"/>
                <a:gd name="T82" fmla="*/ 34 w 88"/>
                <a:gd name="T83" fmla="*/ 114 h 137"/>
                <a:gd name="T84" fmla="*/ 42 w 88"/>
                <a:gd name="T85" fmla="*/ 117 h 137"/>
                <a:gd name="T86" fmla="*/ 47 w 88"/>
                <a:gd name="T87" fmla="*/ 116 h 137"/>
                <a:gd name="T88" fmla="*/ 52 w 88"/>
                <a:gd name="T89" fmla="*/ 113 h 137"/>
                <a:gd name="T90" fmla="*/ 57 w 88"/>
                <a:gd name="T91" fmla="*/ 109 h 137"/>
                <a:gd name="T92" fmla="*/ 63 w 88"/>
                <a:gd name="T93" fmla="*/ 103 h 137"/>
                <a:gd name="T94" fmla="*/ 63 w 88"/>
                <a:gd name="T95" fmla="*/ 7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8" h="137">
                  <a:moveTo>
                    <a:pt x="88" y="132"/>
                  </a:moveTo>
                  <a:cubicBezTo>
                    <a:pt x="88" y="133"/>
                    <a:pt x="87" y="133"/>
                    <a:pt x="87" y="134"/>
                  </a:cubicBezTo>
                  <a:cubicBezTo>
                    <a:pt x="87" y="134"/>
                    <a:pt x="86" y="135"/>
                    <a:pt x="85" y="135"/>
                  </a:cubicBezTo>
                  <a:cubicBezTo>
                    <a:pt x="85" y="135"/>
                    <a:pt x="84" y="135"/>
                    <a:pt x="82" y="136"/>
                  </a:cubicBezTo>
                  <a:cubicBezTo>
                    <a:pt x="81" y="136"/>
                    <a:pt x="79" y="136"/>
                    <a:pt x="77" y="136"/>
                  </a:cubicBezTo>
                  <a:cubicBezTo>
                    <a:pt x="75" y="136"/>
                    <a:pt x="73" y="136"/>
                    <a:pt x="72" y="136"/>
                  </a:cubicBezTo>
                  <a:cubicBezTo>
                    <a:pt x="71" y="135"/>
                    <a:pt x="70" y="135"/>
                    <a:pt x="69" y="135"/>
                  </a:cubicBezTo>
                  <a:cubicBezTo>
                    <a:pt x="68" y="135"/>
                    <a:pt x="68" y="134"/>
                    <a:pt x="67" y="134"/>
                  </a:cubicBezTo>
                  <a:cubicBezTo>
                    <a:pt x="67" y="133"/>
                    <a:pt x="67" y="133"/>
                    <a:pt x="67" y="132"/>
                  </a:cubicBezTo>
                  <a:cubicBezTo>
                    <a:pt x="67" y="122"/>
                    <a:pt x="67" y="122"/>
                    <a:pt x="67" y="122"/>
                  </a:cubicBezTo>
                  <a:cubicBezTo>
                    <a:pt x="62" y="127"/>
                    <a:pt x="57" y="131"/>
                    <a:pt x="52" y="133"/>
                  </a:cubicBezTo>
                  <a:cubicBezTo>
                    <a:pt x="48" y="136"/>
                    <a:pt x="42" y="137"/>
                    <a:pt x="36" y="137"/>
                  </a:cubicBezTo>
                  <a:cubicBezTo>
                    <a:pt x="29" y="137"/>
                    <a:pt x="24" y="136"/>
                    <a:pt x="19" y="134"/>
                  </a:cubicBezTo>
                  <a:cubicBezTo>
                    <a:pt x="15" y="131"/>
                    <a:pt x="11" y="128"/>
                    <a:pt x="8" y="123"/>
                  </a:cubicBezTo>
                  <a:cubicBezTo>
                    <a:pt x="5" y="119"/>
                    <a:pt x="3" y="114"/>
                    <a:pt x="2" y="108"/>
                  </a:cubicBezTo>
                  <a:cubicBezTo>
                    <a:pt x="0" y="102"/>
                    <a:pt x="0" y="96"/>
                    <a:pt x="0" y="89"/>
                  </a:cubicBezTo>
                  <a:cubicBezTo>
                    <a:pt x="0" y="82"/>
                    <a:pt x="0" y="75"/>
                    <a:pt x="2" y="69"/>
                  </a:cubicBezTo>
                  <a:cubicBezTo>
                    <a:pt x="4" y="62"/>
                    <a:pt x="6" y="57"/>
                    <a:pt x="9" y="53"/>
                  </a:cubicBezTo>
                  <a:cubicBezTo>
                    <a:pt x="13" y="48"/>
                    <a:pt x="17" y="45"/>
                    <a:pt x="21" y="43"/>
                  </a:cubicBezTo>
                  <a:cubicBezTo>
                    <a:pt x="26" y="40"/>
                    <a:pt x="32" y="39"/>
                    <a:pt x="38" y="39"/>
                  </a:cubicBezTo>
                  <a:cubicBezTo>
                    <a:pt x="43" y="39"/>
                    <a:pt x="47" y="40"/>
                    <a:pt x="51" y="42"/>
                  </a:cubicBezTo>
                  <a:cubicBezTo>
                    <a:pt x="55" y="44"/>
                    <a:pt x="59" y="47"/>
                    <a:pt x="63" y="51"/>
                  </a:cubicBezTo>
                  <a:cubicBezTo>
                    <a:pt x="63" y="4"/>
                    <a:pt x="63" y="4"/>
                    <a:pt x="63" y="4"/>
                  </a:cubicBezTo>
                  <a:cubicBezTo>
                    <a:pt x="63" y="3"/>
                    <a:pt x="63" y="2"/>
                    <a:pt x="64" y="2"/>
                  </a:cubicBezTo>
                  <a:cubicBezTo>
                    <a:pt x="64" y="1"/>
                    <a:pt x="65" y="1"/>
                    <a:pt x="66" y="1"/>
                  </a:cubicBezTo>
                  <a:cubicBezTo>
                    <a:pt x="66" y="0"/>
                    <a:pt x="68" y="0"/>
                    <a:pt x="69" y="0"/>
                  </a:cubicBezTo>
                  <a:cubicBezTo>
                    <a:pt x="71" y="0"/>
                    <a:pt x="73" y="0"/>
                    <a:pt x="75" y="0"/>
                  </a:cubicBezTo>
                  <a:cubicBezTo>
                    <a:pt x="78" y="0"/>
                    <a:pt x="80" y="0"/>
                    <a:pt x="81" y="0"/>
                  </a:cubicBezTo>
                  <a:cubicBezTo>
                    <a:pt x="83" y="0"/>
                    <a:pt x="84" y="0"/>
                    <a:pt x="85" y="1"/>
                  </a:cubicBezTo>
                  <a:cubicBezTo>
                    <a:pt x="86" y="1"/>
                    <a:pt x="87" y="1"/>
                    <a:pt x="87" y="2"/>
                  </a:cubicBezTo>
                  <a:cubicBezTo>
                    <a:pt x="87" y="2"/>
                    <a:pt x="88" y="3"/>
                    <a:pt x="88" y="4"/>
                  </a:cubicBezTo>
                  <a:lnTo>
                    <a:pt x="88" y="132"/>
                  </a:lnTo>
                  <a:close/>
                  <a:moveTo>
                    <a:pt x="63" y="74"/>
                  </a:moveTo>
                  <a:cubicBezTo>
                    <a:pt x="59" y="69"/>
                    <a:pt x="56" y="66"/>
                    <a:pt x="53" y="63"/>
                  </a:cubicBezTo>
                  <a:cubicBezTo>
                    <a:pt x="50" y="61"/>
                    <a:pt x="46" y="60"/>
                    <a:pt x="43" y="60"/>
                  </a:cubicBezTo>
                  <a:cubicBezTo>
                    <a:pt x="40" y="60"/>
                    <a:pt x="37" y="61"/>
                    <a:pt x="34" y="62"/>
                  </a:cubicBezTo>
                  <a:cubicBezTo>
                    <a:pt x="32" y="64"/>
                    <a:pt x="30" y="66"/>
                    <a:pt x="29" y="69"/>
                  </a:cubicBezTo>
                  <a:cubicBezTo>
                    <a:pt x="27" y="71"/>
                    <a:pt x="26" y="74"/>
                    <a:pt x="26" y="78"/>
                  </a:cubicBezTo>
                  <a:cubicBezTo>
                    <a:pt x="25" y="81"/>
                    <a:pt x="25" y="84"/>
                    <a:pt x="25" y="88"/>
                  </a:cubicBezTo>
                  <a:cubicBezTo>
                    <a:pt x="25" y="91"/>
                    <a:pt x="25" y="95"/>
                    <a:pt x="26" y="98"/>
                  </a:cubicBezTo>
                  <a:cubicBezTo>
                    <a:pt x="26" y="102"/>
                    <a:pt x="27" y="105"/>
                    <a:pt x="28" y="108"/>
                  </a:cubicBezTo>
                  <a:cubicBezTo>
                    <a:pt x="30" y="110"/>
                    <a:pt x="32" y="113"/>
                    <a:pt x="34" y="114"/>
                  </a:cubicBezTo>
                  <a:cubicBezTo>
                    <a:pt x="36" y="116"/>
                    <a:pt x="39" y="117"/>
                    <a:pt x="42" y="117"/>
                  </a:cubicBezTo>
                  <a:cubicBezTo>
                    <a:pt x="44" y="117"/>
                    <a:pt x="46" y="116"/>
                    <a:pt x="47" y="116"/>
                  </a:cubicBezTo>
                  <a:cubicBezTo>
                    <a:pt x="49" y="115"/>
                    <a:pt x="50" y="115"/>
                    <a:pt x="52" y="113"/>
                  </a:cubicBezTo>
                  <a:cubicBezTo>
                    <a:pt x="54" y="112"/>
                    <a:pt x="55" y="111"/>
                    <a:pt x="57" y="109"/>
                  </a:cubicBezTo>
                  <a:cubicBezTo>
                    <a:pt x="59" y="107"/>
                    <a:pt x="61" y="105"/>
                    <a:pt x="63" y="103"/>
                  </a:cubicBezTo>
                  <a:lnTo>
                    <a:pt x="63" y="7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5" name="Freeform 9"/>
            <p:cNvSpPr>
              <a:spLocks noEditPoints="1"/>
            </p:cNvSpPr>
            <p:nvPr/>
          </p:nvSpPr>
          <p:spPr bwMode="auto">
            <a:xfrm>
              <a:off x="5916644" y="6374390"/>
              <a:ext cx="88618" cy="97795"/>
            </a:xfrm>
            <a:custGeom>
              <a:avLst/>
              <a:gdLst>
                <a:gd name="T0" fmla="*/ 86 w 86"/>
                <a:gd name="T1" fmla="*/ 47 h 98"/>
                <a:gd name="T2" fmla="*/ 84 w 86"/>
                <a:gd name="T3" fmla="*/ 53 h 98"/>
                <a:gd name="T4" fmla="*/ 78 w 86"/>
                <a:gd name="T5" fmla="*/ 56 h 98"/>
                <a:gd name="T6" fmla="*/ 25 w 86"/>
                <a:gd name="T7" fmla="*/ 56 h 98"/>
                <a:gd name="T8" fmla="*/ 27 w 86"/>
                <a:gd name="T9" fmla="*/ 66 h 98"/>
                <a:gd name="T10" fmla="*/ 31 w 86"/>
                <a:gd name="T11" fmla="*/ 73 h 98"/>
                <a:gd name="T12" fmla="*/ 38 w 86"/>
                <a:gd name="T13" fmla="*/ 78 h 98"/>
                <a:gd name="T14" fmla="*/ 49 w 86"/>
                <a:gd name="T15" fmla="*/ 80 h 98"/>
                <a:gd name="T16" fmla="*/ 61 w 86"/>
                <a:gd name="T17" fmla="*/ 79 h 98"/>
                <a:gd name="T18" fmla="*/ 69 w 86"/>
                <a:gd name="T19" fmla="*/ 77 h 98"/>
                <a:gd name="T20" fmla="*/ 75 w 86"/>
                <a:gd name="T21" fmla="*/ 75 h 98"/>
                <a:gd name="T22" fmla="*/ 79 w 86"/>
                <a:gd name="T23" fmla="*/ 74 h 98"/>
                <a:gd name="T24" fmla="*/ 80 w 86"/>
                <a:gd name="T25" fmla="*/ 74 h 98"/>
                <a:gd name="T26" fmla="*/ 81 w 86"/>
                <a:gd name="T27" fmla="*/ 75 h 98"/>
                <a:gd name="T28" fmla="*/ 82 w 86"/>
                <a:gd name="T29" fmla="*/ 78 h 98"/>
                <a:gd name="T30" fmla="*/ 82 w 86"/>
                <a:gd name="T31" fmla="*/ 82 h 98"/>
                <a:gd name="T32" fmla="*/ 82 w 86"/>
                <a:gd name="T33" fmla="*/ 86 h 98"/>
                <a:gd name="T34" fmla="*/ 81 w 86"/>
                <a:gd name="T35" fmla="*/ 88 h 98"/>
                <a:gd name="T36" fmla="*/ 81 w 86"/>
                <a:gd name="T37" fmla="*/ 90 h 98"/>
                <a:gd name="T38" fmla="*/ 80 w 86"/>
                <a:gd name="T39" fmla="*/ 91 h 98"/>
                <a:gd name="T40" fmla="*/ 76 w 86"/>
                <a:gd name="T41" fmla="*/ 93 h 98"/>
                <a:gd name="T42" fmla="*/ 69 w 86"/>
                <a:gd name="T43" fmla="*/ 96 h 98"/>
                <a:gd name="T44" fmla="*/ 59 w 86"/>
                <a:gd name="T45" fmla="*/ 98 h 98"/>
                <a:gd name="T46" fmla="*/ 47 w 86"/>
                <a:gd name="T47" fmla="*/ 98 h 98"/>
                <a:gd name="T48" fmla="*/ 26 w 86"/>
                <a:gd name="T49" fmla="*/ 95 h 98"/>
                <a:gd name="T50" fmla="*/ 12 w 86"/>
                <a:gd name="T51" fmla="*/ 87 h 98"/>
                <a:gd name="T52" fmla="*/ 3 w 86"/>
                <a:gd name="T53" fmla="*/ 72 h 98"/>
                <a:gd name="T54" fmla="*/ 0 w 86"/>
                <a:gd name="T55" fmla="*/ 50 h 98"/>
                <a:gd name="T56" fmla="*/ 3 w 86"/>
                <a:gd name="T57" fmla="*/ 29 h 98"/>
                <a:gd name="T58" fmla="*/ 12 w 86"/>
                <a:gd name="T59" fmla="*/ 13 h 98"/>
                <a:gd name="T60" fmla="*/ 26 w 86"/>
                <a:gd name="T61" fmla="*/ 4 h 98"/>
                <a:gd name="T62" fmla="*/ 45 w 86"/>
                <a:gd name="T63" fmla="*/ 0 h 98"/>
                <a:gd name="T64" fmla="*/ 63 w 86"/>
                <a:gd name="T65" fmla="*/ 3 h 98"/>
                <a:gd name="T66" fmla="*/ 76 w 86"/>
                <a:gd name="T67" fmla="*/ 12 h 98"/>
                <a:gd name="T68" fmla="*/ 84 w 86"/>
                <a:gd name="T69" fmla="*/ 26 h 98"/>
                <a:gd name="T70" fmla="*/ 86 w 86"/>
                <a:gd name="T71" fmla="*/ 43 h 98"/>
                <a:gd name="T72" fmla="*/ 86 w 86"/>
                <a:gd name="T73" fmla="*/ 47 h 98"/>
                <a:gd name="T74" fmla="*/ 62 w 86"/>
                <a:gd name="T75" fmla="*/ 40 h 98"/>
                <a:gd name="T76" fmla="*/ 58 w 86"/>
                <a:gd name="T77" fmla="*/ 23 h 98"/>
                <a:gd name="T78" fmla="*/ 44 w 86"/>
                <a:gd name="T79" fmla="*/ 18 h 98"/>
                <a:gd name="T80" fmla="*/ 36 w 86"/>
                <a:gd name="T81" fmla="*/ 19 h 98"/>
                <a:gd name="T82" fmla="*/ 30 w 86"/>
                <a:gd name="T83" fmla="*/ 24 h 98"/>
                <a:gd name="T84" fmla="*/ 27 w 86"/>
                <a:gd name="T85" fmla="*/ 31 h 98"/>
                <a:gd name="T86" fmla="*/ 25 w 86"/>
                <a:gd name="T87" fmla="*/ 40 h 98"/>
                <a:gd name="T88" fmla="*/ 62 w 86"/>
                <a:gd name="T89" fmla="*/ 4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 h="98">
                  <a:moveTo>
                    <a:pt x="86" y="47"/>
                  </a:moveTo>
                  <a:cubicBezTo>
                    <a:pt x="86" y="50"/>
                    <a:pt x="85" y="52"/>
                    <a:pt x="84" y="53"/>
                  </a:cubicBezTo>
                  <a:cubicBezTo>
                    <a:pt x="83" y="55"/>
                    <a:pt x="81" y="56"/>
                    <a:pt x="78" y="56"/>
                  </a:cubicBezTo>
                  <a:cubicBezTo>
                    <a:pt x="25" y="56"/>
                    <a:pt x="25" y="56"/>
                    <a:pt x="25" y="56"/>
                  </a:cubicBezTo>
                  <a:cubicBezTo>
                    <a:pt x="25" y="59"/>
                    <a:pt x="26" y="63"/>
                    <a:pt x="27" y="66"/>
                  </a:cubicBezTo>
                  <a:cubicBezTo>
                    <a:pt x="27" y="69"/>
                    <a:pt x="29" y="71"/>
                    <a:pt x="31" y="73"/>
                  </a:cubicBezTo>
                  <a:cubicBezTo>
                    <a:pt x="33" y="75"/>
                    <a:pt x="35" y="77"/>
                    <a:pt x="38" y="78"/>
                  </a:cubicBezTo>
                  <a:cubicBezTo>
                    <a:pt x="41" y="79"/>
                    <a:pt x="45" y="80"/>
                    <a:pt x="49" y="80"/>
                  </a:cubicBezTo>
                  <a:cubicBezTo>
                    <a:pt x="53" y="80"/>
                    <a:pt x="57" y="80"/>
                    <a:pt x="61" y="79"/>
                  </a:cubicBezTo>
                  <a:cubicBezTo>
                    <a:pt x="64" y="78"/>
                    <a:pt x="67" y="78"/>
                    <a:pt x="69" y="77"/>
                  </a:cubicBezTo>
                  <a:cubicBezTo>
                    <a:pt x="71" y="76"/>
                    <a:pt x="73" y="75"/>
                    <a:pt x="75" y="75"/>
                  </a:cubicBezTo>
                  <a:cubicBezTo>
                    <a:pt x="76" y="74"/>
                    <a:pt x="78" y="74"/>
                    <a:pt x="79" y="74"/>
                  </a:cubicBezTo>
                  <a:cubicBezTo>
                    <a:pt x="79" y="74"/>
                    <a:pt x="80" y="74"/>
                    <a:pt x="80" y="74"/>
                  </a:cubicBezTo>
                  <a:cubicBezTo>
                    <a:pt x="81" y="74"/>
                    <a:pt x="81" y="75"/>
                    <a:pt x="81" y="75"/>
                  </a:cubicBezTo>
                  <a:cubicBezTo>
                    <a:pt x="81" y="76"/>
                    <a:pt x="82" y="77"/>
                    <a:pt x="82" y="78"/>
                  </a:cubicBezTo>
                  <a:cubicBezTo>
                    <a:pt x="82" y="79"/>
                    <a:pt x="82" y="80"/>
                    <a:pt x="82" y="82"/>
                  </a:cubicBezTo>
                  <a:cubicBezTo>
                    <a:pt x="82" y="83"/>
                    <a:pt x="82" y="85"/>
                    <a:pt x="82" y="86"/>
                  </a:cubicBezTo>
                  <a:cubicBezTo>
                    <a:pt x="82" y="87"/>
                    <a:pt x="82" y="88"/>
                    <a:pt x="81" y="88"/>
                  </a:cubicBezTo>
                  <a:cubicBezTo>
                    <a:pt x="81" y="89"/>
                    <a:pt x="81" y="90"/>
                    <a:pt x="81" y="90"/>
                  </a:cubicBezTo>
                  <a:cubicBezTo>
                    <a:pt x="81" y="91"/>
                    <a:pt x="80" y="91"/>
                    <a:pt x="80" y="91"/>
                  </a:cubicBezTo>
                  <a:cubicBezTo>
                    <a:pt x="79" y="92"/>
                    <a:pt x="78" y="93"/>
                    <a:pt x="76" y="93"/>
                  </a:cubicBezTo>
                  <a:cubicBezTo>
                    <a:pt x="74" y="94"/>
                    <a:pt x="72" y="95"/>
                    <a:pt x="69" y="96"/>
                  </a:cubicBezTo>
                  <a:cubicBezTo>
                    <a:pt x="66" y="96"/>
                    <a:pt x="63" y="97"/>
                    <a:pt x="59" y="98"/>
                  </a:cubicBezTo>
                  <a:cubicBezTo>
                    <a:pt x="55" y="98"/>
                    <a:pt x="51" y="98"/>
                    <a:pt x="47" y="98"/>
                  </a:cubicBezTo>
                  <a:cubicBezTo>
                    <a:pt x="39" y="98"/>
                    <a:pt x="32" y="97"/>
                    <a:pt x="26" y="95"/>
                  </a:cubicBezTo>
                  <a:cubicBezTo>
                    <a:pt x="21" y="94"/>
                    <a:pt x="16" y="91"/>
                    <a:pt x="12" y="87"/>
                  </a:cubicBezTo>
                  <a:cubicBezTo>
                    <a:pt x="8" y="83"/>
                    <a:pt x="5" y="78"/>
                    <a:pt x="3" y="72"/>
                  </a:cubicBezTo>
                  <a:cubicBezTo>
                    <a:pt x="1" y="65"/>
                    <a:pt x="0" y="58"/>
                    <a:pt x="0" y="50"/>
                  </a:cubicBezTo>
                  <a:cubicBezTo>
                    <a:pt x="0" y="43"/>
                    <a:pt x="1" y="36"/>
                    <a:pt x="3" y="29"/>
                  </a:cubicBezTo>
                  <a:cubicBezTo>
                    <a:pt x="5" y="23"/>
                    <a:pt x="8" y="18"/>
                    <a:pt x="12" y="13"/>
                  </a:cubicBezTo>
                  <a:cubicBezTo>
                    <a:pt x="16" y="9"/>
                    <a:pt x="21" y="6"/>
                    <a:pt x="26" y="4"/>
                  </a:cubicBezTo>
                  <a:cubicBezTo>
                    <a:pt x="32" y="1"/>
                    <a:pt x="38" y="0"/>
                    <a:pt x="45" y="0"/>
                  </a:cubicBezTo>
                  <a:cubicBezTo>
                    <a:pt x="52" y="0"/>
                    <a:pt x="58" y="1"/>
                    <a:pt x="63" y="3"/>
                  </a:cubicBezTo>
                  <a:cubicBezTo>
                    <a:pt x="69" y="6"/>
                    <a:pt x="73" y="9"/>
                    <a:pt x="76" y="12"/>
                  </a:cubicBezTo>
                  <a:cubicBezTo>
                    <a:pt x="80" y="16"/>
                    <a:pt x="82" y="21"/>
                    <a:pt x="84" y="26"/>
                  </a:cubicBezTo>
                  <a:cubicBezTo>
                    <a:pt x="85" y="31"/>
                    <a:pt x="86" y="37"/>
                    <a:pt x="86" y="43"/>
                  </a:cubicBezTo>
                  <a:lnTo>
                    <a:pt x="86" y="47"/>
                  </a:lnTo>
                  <a:close/>
                  <a:moveTo>
                    <a:pt x="62" y="40"/>
                  </a:moveTo>
                  <a:cubicBezTo>
                    <a:pt x="62" y="33"/>
                    <a:pt x="61" y="27"/>
                    <a:pt x="58" y="23"/>
                  </a:cubicBezTo>
                  <a:cubicBezTo>
                    <a:pt x="55" y="20"/>
                    <a:pt x="50" y="18"/>
                    <a:pt x="44" y="18"/>
                  </a:cubicBezTo>
                  <a:cubicBezTo>
                    <a:pt x="41" y="18"/>
                    <a:pt x="38" y="18"/>
                    <a:pt x="36" y="19"/>
                  </a:cubicBezTo>
                  <a:cubicBezTo>
                    <a:pt x="34" y="20"/>
                    <a:pt x="32" y="22"/>
                    <a:pt x="30" y="24"/>
                  </a:cubicBezTo>
                  <a:cubicBezTo>
                    <a:pt x="29" y="26"/>
                    <a:pt x="27" y="28"/>
                    <a:pt x="27" y="31"/>
                  </a:cubicBezTo>
                  <a:cubicBezTo>
                    <a:pt x="26" y="34"/>
                    <a:pt x="25" y="37"/>
                    <a:pt x="25" y="40"/>
                  </a:cubicBezTo>
                  <a:lnTo>
                    <a:pt x="62" y="4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6" name="Freeform 10"/>
            <p:cNvSpPr>
              <a:spLocks/>
            </p:cNvSpPr>
            <p:nvPr/>
          </p:nvSpPr>
          <p:spPr bwMode="auto">
            <a:xfrm>
              <a:off x="6063814" y="6343344"/>
              <a:ext cx="134510" cy="128841"/>
            </a:xfrm>
            <a:custGeom>
              <a:avLst/>
              <a:gdLst>
                <a:gd name="T0" fmla="*/ 132 w 132"/>
                <a:gd name="T1" fmla="*/ 124 h 127"/>
                <a:gd name="T2" fmla="*/ 132 w 132"/>
                <a:gd name="T3" fmla="*/ 125 h 127"/>
                <a:gd name="T4" fmla="*/ 131 w 132"/>
                <a:gd name="T5" fmla="*/ 126 h 127"/>
                <a:gd name="T6" fmla="*/ 129 w 132"/>
                <a:gd name="T7" fmla="*/ 127 h 127"/>
                <a:gd name="T8" fmla="*/ 126 w 132"/>
                <a:gd name="T9" fmla="*/ 127 h 127"/>
                <a:gd name="T10" fmla="*/ 123 w 132"/>
                <a:gd name="T11" fmla="*/ 127 h 127"/>
                <a:gd name="T12" fmla="*/ 121 w 132"/>
                <a:gd name="T13" fmla="*/ 126 h 127"/>
                <a:gd name="T14" fmla="*/ 120 w 132"/>
                <a:gd name="T15" fmla="*/ 125 h 127"/>
                <a:gd name="T16" fmla="*/ 120 w 132"/>
                <a:gd name="T17" fmla="*/ 124 h 127"/>
                <a:gd name="T18" fmla="*/ 120 w 132"/>
                <a:gd name="T19" fmla="*/ 10 h 127"/>
                <a:gd name="T20" fmla="*/ 120 w 132"/>
                <a:gd name="T21" fmla="*/ 10 h 127"/>
                <a:gd name="T22" fmla="*/ 70 w 132"/>
                <a:gd name="T23" fmla="*/ 125 h 127"/>
                <a:gd name="T24" fmla="*/ 70 w 132"/>
                <a:gd name="T25" fmla="*/ 126 h 127"/>
                <a:gd name="T26" fmla="*/ 68 w 132"/>
                <a:gd name="T27" fmla="*/ 126 h 127"/>
                <a:gd name="T28" fmla="*/ 67 w 132"/>
                <a:gd name="T29" fmla="*/ 127 h 127"/>
                <a:gd name="T30" fmla="*/ 65 w 132"/>
                <a:gd name="T31" fmla="*/ 127 h 127"/>
                <a:gd name="T32" fmla="*/ 62 w 132"/>
                <a:gd name="T33" fmla="*/ 127 h 127"/>
                <a:gd name="T34" fmla="*/ 61 w 132"/>
                <a:gd name="T35" fmla="*/ 126 h 127"/>
                <a:gd name="T36" fmla="*/ 60 w 132"/>
                <a:gd name="T37" fmla="*/ 126 h 127"/>
                <a:gd name="T38" fmla="*/ 59 w 132"/>
                <a:gd name="T39" fmla="*/ 125 h 127"/>
                <a:gd name="T40" fmla="*/ 12 w 132"/>
                <a:gd name="T41" fmla="*/ 10 h 127"/>
                <a:gd name="T42" fmla="*/ 12 w 132"/>
                <a:gd name="T43" fmla="*/ 10 h 127"/>
                <a:gd name="T44" fmla="*/ 12 w 132"/>
                <a:gd name="T45" fmla="*/ 124 h 127"/>
                <a:gd name="T46" fmla="*/ 11 w 132"/>
                <a:gd name="T47" fmla="*/ 125 h 127"/>
                <a:gd name="T48" fmla="*/ 10 w 132"/>
                <a:gd name="T49" fmla="*/ 126 h 127"/>
                <a:gd name="T50" fmla="*/ 8 w 132"/>
                <a:gd name="T51" fmla="*/ 127 h 127"/>
                <a:gd name="T52" fmla="*/ 5 w 132"/>
                <a:gd name="T53" fmla="*/ 127 h 127"/>
                <a:gd name="T54" fmla="*/ 3 w 132"/>
                <a:gd name="T55" fmla="*/ 127 h 127"/>
                <a:gd name="T56" fmla="*/ 1 w 132"/>
                <a:gd name="T57" fmla="*/ 126 h 127"/>
                <a:gd name="T58" fmla="*/ 0 w 132"/>
                <a:gd name="T59" fmla="*/ 125 h 127"/>
                <a:gd name="T60" fmla="*/ 0 w 132"/>
                <a:gd name="T61" fmla="*/ 124 h 127"/>
                <a:gd name="T62" fmla="*/ 0 w 132"/>
                <a:gd name="T63" fmla="*/ 6 h 127"/>
                <a:gd name="T64" fmla="*/ 2 w 132"/>
                <a:gd name="T65" fmla="*/ 1 h 127"/>
                <a:gd name="T66" fmla="*/ 5 w 132"/>
                <a:gd name="T67" fmla="*/ 0 h 127"/>
                <a:gd name="T68" fmla="*/ 12 w 132"/>
                <a:gd name="T69" fmla="*/ 0 h 127"/>
                <a:gd name="T70" fmla="*/ 16 w 132"/>
                <a:gd name="T71" fmla="*/ 0 h 127"/>
                <a:gd name="T72" fmla="*/ 19 w 132"/>
                <a:gd name="T73" fmla="*/ 2 h 127"/>
                <a:gd name="T74" fmla="*/ 22 w 132"/>
                <a:gd name="T75" fmla="*/ 4 h 127"/>
                <a:gd name="T76" fmla="*/ 23 w 132"/>
                <a:gd name="T77" fmla="*/ 8 h 127"/>
                <a:gd name="T78" fmla="*/ 65 w 132"/>
                <a:gd name="T79" fmla="*/ 108 h 127"/>
                <a:gd name="T80" fmla="*/ 66 w 132"/>
                <a:gd name="T81" fmla="*/ 108 h 127"/>
                <a:gd name="T82" fmla="*/ 109 w 132"/>
                <a:gd name="T83" fmla="*/ 8 h 127"/>
                <a:gd name="T84" fmla="*/ 111 w 132"/>
                <a:gd name="T85" fmla="*/ 4 h 127"/>
                <a:gd name="T86" fmla="*/ 114 w 132"/>
                <a:gd name="T87" fmla="*/ 2 h 127"/>
                <a:gd name="T88" fmla="*/ 116 w 132"/>
                <a:gd name="T89" fmla="*/ 0 h 127"/>
                <a:gd name="T90" fmla="*/ 120 w 132"/>
                <a:gd name="T91" fmla="*/ 0 h 127"/>
                <a:gd name="T92" fmla="*/ 127 w 132"/>
                <a:gd name="T93" fmla="*/ 0 h 127"/>
                <a:gd name="T94" fmla="*/ 129 w 132"/>
                <a:gd name="T95" fmla="*/ 0 h 127"/>
                <a:gd name="T96" fmla="*/ 130 w 132"/>
                <a:gd name="T97" fmla="*/ 1 h 127"/>
                <a:gd name="T98" fmla="*/ 132 w 132"/>
                <a:gd name="T99" fmla="*/ 3 h 127"/>
                <a:gd name="T100" fmla="*/ 132 w 132"/>
                <a:gd name="T101" fmla="*/ 6 h 127"/>
                <a:gd name="T102" fmla="*/ 132 w 132"/>
                <a:gd name="T103" fmla="*/ 12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2" h="127">
                  <a:moveTo>
                    <a:pt x="132" y="124"/>
                  </a:moveTo>
                  <a:cubicBezTo>
                    <a:pt x="132" y="125"/>
                    <a:pt x="132" y="125"/>
                    <a:pt x="132" y="125"/>
                  </a:cubicBezTo>
                  <a:cubicBezTo>
                    <a:pt x="132" y="126"/>
                    <a:pt x="131" y="126"/>
                    <a:pt x="131" y="126"/>
                  </a:cubicBezTo>
                  <a:cubicBezTo>
                    <a:pt x="130" y="126"/>
                    <a:pt x="130" y="126"/>
                    <a:pt x="129" y="127"/>
                  </a:cubicBezTo>
                  <a:cubicBezTo>
                    <a:pt x="128" y="127"/>
                    <a:pt x="127" y="127"/>
                    <a:pt x="126" y="127"/>
                  </a:cubicBezTo>
                  <a:cubicBezTo>
                    <a:pt x="125" y="127"/>
                    <a:pt x="124" y="127"/>
                    <a:pt x="123" y="127"/>
                  </a:cubicBezTo>
                  <a:cubicBezTo>
                    <a:pt x="123" y="126"/>
                    <a:pt x="122" y="126"/>
                    <a:pt x="121" y="126"/>
                  </a:cubicBezTo>
                  <a:cubicBezTo>
                    <a:pt x="121" y="126"/>
                    <a:pt x="121" y="126"/>
                    <a:pt x="120" y="125"/>
                  </a:cubicBezTo>
                  <a:cubicBezTo>
                    <a:pt x="120" y="125"/>
                    <a:pt x="120" y="125"/>
                    <a:pt x="120" y="124"/>
                  </a:cubicBezTo>
                  <a:cubicBezTo>
                    <a:pt x="120" y="10"/>
                    <a:pt x="120" y="10"/>
                    <a:pt x="120" y="10"/>
                  </a:cubicBezTo>
                  <a:cubicBezTo>
                    <a:pt x="120" y="10"/>
                    <a:pt x="120" y="10"/>
                    <a:pt x="120" y="10"/>
                  </a:cubicBezTo>
                  <a:cubicBezTo>
                    <a:pt x="70" y="125"/>
                    <a:pt x="70" y="125"/>
                    <a:pt x="70" y="125"/>
                  </a:cubicBezTo>
                  <a:cubicBezTo>
                    <a:pt x="70" y="125"/>
                    <a:pt x="70" y="125"/>
                    <a:pt x="70" y="126"/>
                  </a:cubicBezTo>
                  <a:cubicBezTo>
                    <a:pt x="69" y="126"/>
                    <a:pt x="69" y="126"/>
                    <a:pt x="68" y="126"/>
                  </a:cubicBezTo>
                  <a:cubicBezTo>
                    <a:pt x="68" y="126"/>
                    <a:pt x="67" y="127"/>
                    <a:pt x="67" y="127"/>
                  </a:cubicBezTo>
                  <a:cubicBezTo>
                    <a:pt x="66" y="127"/>
                    <a:pt x="66" y="127"/>
                    <a:pt x="65" y="127"/>
                  </a:cubicBezTo>
                  <a:cubicBezTo>
                    <a:pt x="64" y="127"/>
                    <a:pt x="63" y="127"/>
                    <a:pt x="62" y="127"/>
                  </a:cubicBezTo>
                  <a:cubicBezTo>
                    <a:pt x="62" y="127"/>
                    <a:pt x="61" y="126"/>
                    <a:pt x="61" y="126"/>
                  </a:cubicBezTo>
                  <a:cubicBezTo>
                    <a:pt x="60" y="126"/>
                    <a:pt x="60" y="126"/>
                    <a:pt x="60" y="126"/>
                  </a:cubicBezTo>
                  <a:cubicBezTo>
                    <a:pt x="59" y="125"/>
                    <a:pt x="59" y="125"/>
                    <a:pt x="59" y="125"/>
                  </a:cubicBezTo>
                  <a:cubicBezTo>
                    <a:pt x="12" y="10"/>
                    <a:pt x="12" y="10"/>
                    <a:pt x="12" y="10"/>
                  </a:cubicBezTo>
                  <a:cubicBezTo>
                    <a:pt x="12" y="10"/>
                    <a:pt x="12" y="10"/>
                    <a:pt x="12" y="10"/>
                  </a:cubicBezTo>
                  <a:cubicBezTo>
                    <a:pt x="12" y="124"/>
                    <a:pt x="12" y="124"/>
                    <a:pt x="12" y="124"/>
                  </a:cubicBezTo>
                  <a:cubicBezTo>
                    <a:pt x="12" y="125"/>
                    <a:pt x="12" y="125"/>
                    <a:pt x="11" y="125"/>
                  </a:cubicBezTo>
                  <a:cubicBezTo>
                    <a:pt x="11" y="126"/>
                    <a:pt x="11" y="126"/>
                    <a:pt x="10" y="126"/>
                  </a:cubicBezTo>
                  <a:cubicBezTo>
                    <a:pt x="10" y="126"/>
                    <a:pt x="9" y="126"/>
                    <a:pt x="8" y="127"/>
                  </a:cubicBezTo>
                  <a:cubicBezTo>
                    <a:pt x="8" y="127"/>
                    <a:pt x="7" y="127"/>
                    <a:pt x="5" y="127"/>
                  </a:cubicBezTo>
                  <a:cubicBezTo>
                    <a:pt x="4" y="127"/>
                    <a:pt x="3" y="127"/>
                    <a:pt x="3" y="127"/>
                  </a:cubicBezTo>
                  <a:cubicBezTo>
                    <a:pt x="2" y="126"/>
                    <a:pt x="1" y="126"/>
                    <a:pt x="1" y="126"/>
                  </a:cubicBezTo>
                  <a:cubicBezTo>
                    <a:pt x="0" y="126"/>
                    <a:pt x="0" y="126"/>
                    <a:pt x="0" y="125"/>
                  </a:cubicBezTo>
                  <a:cubicBezTo>
                    <a:pt x="0" y="125"/>
                    <a:pt x="0" y="125"/>
                    <a:pt x="0" y="124"/>
                  </a:cubicBezTo>
                  <a:cubicBezTo>
                    <a:pt x="0" y="6"/>
                    <a:pt x="0" y="6"/>
                    <a:pt x="0" y="6"/>
                  </a:cubicBezTo>
                  <a:cubicBezTo>
                    <a:pt x="0" y="4"/>
                    <a:pt x="0" y="2"/>
                    <a:pt x="2" y="1"/>
                  </a:cubicBezTo>
                  <a:cubicBezTo>
                    <a:pt x="3" y="0"/>
                    <a:pt x="4" y="0"/>
                    <a:pt x="5" y="0"/>
                  </a:cubicBezTo>
                  <a:cubicBezTo>
                    <a:pt x="12" y="0"/>
                    <a:pt x="12" y="0"/>
                    <a:pt x="12" y="0"/>
                  </a:cubicBezTo>
                  <a:cubicBezTo>
                    <a:pt x="13" y="0"/>
                    <a:pt x="15" y="0"/>
                    <a:pt x="16" y="0"/>
                  </a:cubicBezTo>
                  <a:cubicBezTo>
                    <a:pt x="17" y="1"/>
                    <a:pt x="18" y="1"/>
                    <a:pt x="19" y="2"/>
                  </a:cubicBezTo>
                  <a:cubicBezTo>
                    <a:pt x="20" y="3"/>
                    <a:pt x="21" y="3"/>
                    <a:pt x="22" y="4"/>
                  </a:cubicBezTo>
                  <a:cubicBezTo>
                    <a:pt x="22" y="5"/>
                    <a:pt x="23" y="6"/>
                    <a:pt x="23" y="8"/>
                  </a:cubicBezTo>
                  <a:cubicBezTo>
                    <a:pt x="65" y="108"/>
                    <a:pt x="65" y="108"/>
                    <a:pt x="65" y="108"/>
                  </a:cubicBezTo>
                  <a:cubicBezTo>
                    <a:pt x="66" y="108"/>
                    <a:pt x="66" y="108"/>
                    <a:pt x="66" y="108"/>
                  </a:cubicBezTo>
                  <a:cubicBezTo>
                    <a:pt x="109" y="8"/>
                    <a:pt x="109" y="8"/>
                    <a:pt x="109" y="8"/>
                  </a:cubicBezTo>
                  <a:cubicBezTo>
                    <a:pt x="110" y="7"/>
                    <a:pt x="111" y="5"/>
                    <a:pt x="111" y="4"/>
                  </a:cubicBezTo>
                  <a:cubicBezTo>
                    <a:pt x="112" y="3"/>
                    <a:pt x="113" y="2"/>
                    <a:pt x="114" y="2"/>
                  </a:cubicBezTo>
                  <a:cubicBezTo>
                    <a:pt x="115" y="1"/>
                    <a:pt x="115" y="0"/>
                    <a:pt x="116" y="0"/>
                  </a:cubicBezTo>
                  <a:cubicBezTo>
                    <a:pt x="117" y="0"/>
                    <a:pt x="118" y="0"/>
                    <a:pt x="120" y="0"/>
                  </a:cubicBezTo>
                  <a:cubicBezTo>
                    <a:pt x="127" y="0"/>
                    <a:pt x="127" y="0"/>
                    <a:pt x="127" y="0"/>
                  </a:cubicBezTo>
                  <a:cubicBezTo>
                    <a:pt x="127" y="0"/>
                    <a:pt x="128" y="0"/>
                    <a:pt x="129" y="0"/>
                  </a:cubicBezTo>
                  <a:cubicBezTo>
                    <a:pt x="129" y="0"/>
                    <a:pt x="130" y="1"/>
                    <a:pt x="130" y="1"/>
                  </a:cubicBezTo>
                  <a:cubicBezTo>
                    <a:pt x="131" y="2"/>
                    <a:pt x="131" y="2"/>
                    <a:pt x="132" y="3"/>
                  </a:cubicBezTo>
                  <a:cubicBezTo>
                    <a:pt x="132" y="4"/>
                    <a:pt x="132" y="5"/>
                    <a:pt x="132" y="6"/>
                  </a:cubicBezTo>
                  <a:lnTo>
                    <a:pt x="132" y="12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7" name="Freeform 11"/>
            <p:cNvSpPr>
              <a:spLocks noEditPoints="1"/>
            </p:cNvSpPr>
            <p:nvPr/>
          </p:nvSpPr>
          <p:spPr bwMode="auto">
            <a:xfrm>
              <a:off x="6217312" y="6375943"/>
              <a:ext cx="79123"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4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8" y="81"/>
                    <a:pt x="69" y="80"/>
                  </a:cubicBezTo>
                  <a:cubicBezTo>
                    <a:pt x="71" y="79"/>
                    <a:pt x="72" y="79"/>
                    <a:pt x="72" y="79"/>
                  </a:cubicBezTo>
                  <a:cubicBezTo>
                    <a:pt x="73" y="79"/>
                    <a:pt x="73" y="79"/>
                    <a:pt x="73" y="79"/>
                  </a:cubicBezTo>
                  <a:cubicBezTo>
                    <a:pt x="74" y="79"/>
                    <a:pt x="74" y="80"/>
                    <a:pt x="74" y="80"/>
                  </a:cubicBezTo>
                  <a:cubicBezTo>
                    <a:pt x="74" y="80"/>
                    <a:pt x="75" y="81"/>
                    <a:pt x="75" y="82"/>
                  </a:cubicBezTo>
                  <a:cubicBezTo>
                    <a:pt x="75" y="82"/>
                    <a:pt x="75" y="83"/>
                    <a:pt x="75" y="84"/>
                  </a:cubicBezTo>
                  <a:cubicBezTo>
                    <a:pt x="75" y="84"/>
                    <a:pt x="75" y="85"/>
                    <a:pt x="75" y="85"/>
                  </a:cubicBezTo>
                  <a:cubicBezTo>
                    <a:pt x="75" y="86"/>
                    <a:pt x="75" y="86"/>
                    <a:pt x="74" y="86"/>
                  </a:cubicBezTo>
                  <a:cubicBezTo>
                    <a:pt x="74" y="87"/>
                    <a:pt x="74" y="87"/>
                    <a:pt x="74" y="88"/>
                  </a:cubicBezTo>
                  <a:cubicBezTo>
                    <a:pt x="74" y="88"/>
                    <a:pt x="74" y="88"/>
                    <a:pt x="73" y="88"/>
                  </a:cubicBezTo>
                  <a:cubicBezTo>
                    <a:pt x="73" y="89"/>
                    <a:pt x="72" y="89"/>
                    <a:pt x="70" y="90"/>
                  </a:cubicBezTo>
                  <a:cubicBezTo>
                    <a:pt x="69" y="91"/>
                    <a:pt x="66" y="92"/>
                    <a:pt x="64"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5" y="9"/>
                    <a:pt x="19" y="6"/>
                    <a:pt x="24" y="3"/>
                  </a:cubicBezTo>
                  <a:cubicBezTo>
                    <a:pt x="29" y="1"/>
                    <a:pt x="35" y="0"/>
                    <a:pt x="41" y="0"/>
                  </a:cubicBezTo>
                  <a:cubicBezTo>
                    <a:pt x="48" y="0"/>
                    <a:pt x="53" y="1"/>
                    <a:pt x="58" y="4"/>
                  </a:cubicBezTo>
                  <a:cubicBezTo>
                    <a:pt x="63" y="6"/>
                    <a:pt x="66" y="9"/>
                    <a:pt x="69" y="12"/>
                  </a:cubicBezTo>
                  <a:cubicBezTo>
                    <a:pt x="73" y="16"/>
                    <a:pt x="75" y="21"/>
                    <a:pt x="76" y="26"/>
                  </a:cubicBezTo>
                  <a:cubicBezTo>
                    <a:pt x="78"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8" y="22"/>
                    <a:pt x="16" y="25"/>
                    <a:pt x="14" y="29"/>
                  </a:cubicBezTo>
                  <a:cubicBezTo>
                    <a:pt x="13" y="32"/>
                    <a:pt x="13" y="36"/>
                    <a:pt x="12" y="40"/>
                  </a:cubicBezTo>
                  <a:lnTo>
                    <a:pt x="66" y="4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9" name="Freeform 12"/>
            <p:cNvSpPr>
              <a:spLocks/>
            </p:cNvSpPr>
            <p:nvPr/>
          </p:nvSpPr>
          <p:spPr bwMode="auto">
            <a:xfrm>
              <a:off x="6313843" y="6375943"/>
              <a:ext cx="129762" cy="96242"/>
            </a:xfrm>
            <a:custGeom>
              <a:avLst/>
              <a:gdLst>
                <a:gd name="T0" fmla="*/ 126 w 126"/>
                <a:gd name="T1" fmla="*/ 93 h 95"/>
                <a:gd name="T2" fmla="*/ 123 w 126"/>
                <a:gd name="T3" fmla="*/ 95 h 95"/>
                <a:gd name="T4" fmla="*/ 118 w 126"/>
                <a:gd name="T5" fmla="*/ 95 h 95"/>
                <a:gd name="T6" fmla="*/ 115 w 126"/>
                <a:gd name="T7" fmla="*/ 93 h 95"/>
                <a:gd name="T8" fmla="*/ 115 w 126"/>
                <a:gd name="T9" fmla="*/ 38 h 95"/>
                <a:gd name="T10" fmla="*/ 110 w 126"/>
                <a:gd name="T11" fmla="*/ 18 h 95"/>
                <a:gd name="T12" fmla="*/ 95 w 126"/>
                <a:gd name="T13" fmla="*/ 10 h 95"/>
                <a:gd name="T14" fmla="*/ 69 w 126"/>
                <a:gd name="T15" fmla="*/ 29 h 95"/>
                <a:gd name="T16" fmla="*/ 69 w 126"/>
                <a:gd name="T17" fmla="*/ 93 h 95"/>
                <a:gd name="T18" fmla="*/ 66 w 126"/>
                <a:gd name="T19" fmla="*/ 95 h 95"/>
                <a:gd name="T20" fmla="*/ 60 w 126"/>
                <a:gd name="T21" fmla="*/ 95 h 95"/>
                <a:gd name="T22" fmla="*/ 58 w 126"/>
                <a:gd name="T23" fmla="*/ 93 h 95"/>
                <a:gd name="T24" fmla="*/ 57 w 126"/>
                <a:gd name="T25" fmla="*/ 38 h 95"/>
                <a:gd name="T26" fmla="*/ 53 w 126"/>
                <a:gd name="T27" fmla="*/ 18 h 95"/>
                <a:gd name="T28" fmla="*/ 38 w 126"/>
                <a:gd name="T29" fmla="*/ 10 h 95"/>
                <a:gd name="T30" fmla="*/ 12 w 126"/>
                <a:gd name="T31" fmla="*/ 29 h 95"/>
                <a:gd name="T32" fmla="*/ 11 w 126"/>
                <a:gd name="T33" fmla="*/ 93 h 95"/>
                <a:gd name="T34" fmla="*/ 9 w 126"/>
                <a:gd name="T35" fmla="*/ 95 h 95"/>
                <a:gd name="T36" fmla="*/ 3 w 126"/>
                <a:gd name="T37" fmla="*/ 95 h 95"/>
                <a:gd name="T38" fmla="*/ 0 w 126"/>
                <a:gd name="T39" fmla="*/ 93 h 95"/>
                <a:gd name="T40" fmla="*/ 0 w 126"/>
                <a:gd name="T41" fmla="*/ 4 h 95"/>
                <a:gd name="T42" fmla="*/ 1 w 126"/>
                <a:gd name="T43" fmla="*/ 2 h 95"/>
                <a:gd name="T44" fmla="*/ 6 w 126"/>
                <a:gd name="T45" fmla="*/ 1 h 95"/>
                <a:gd name="T46" fmla="*/ 10 w 126"/>
                <a:gd name="T47" fmla="*/ 2 h 95"/>
                <a:gd name="T48" fmla="*/ 11 w 126"/>
                <a:gd name="T49" fmla="*/ 4 h 95"/>
                <a:gd name="T50" fmla="*/ 26 w 126"/>
                <a:gd name="T51" fmla="*/ 4 h 95"/>
                <a:gd name="T52" fmla="*/ 49 w 126"/>
                <a:gd name="T53" fmla="*/ 2 h 95"/>
                <a:gd name="T54" fmla="*/ 63 w 126"/>
                <a:gd name="T55" fmla="*/ 11 h 95"/>
                <a:gd name="T56" fmla="*/ 75 w 126"/>
                <a:gd name="T57" fmla="*/ 10 h 95"/>
                <a:gd name="T58" fmla="*/ 90 w 126"/>
                <a:gd name="T59" fmla="*/ 1 h 95"/>
                <a:gd name="T60" fmla="*/ 111 w 126"/>
                <a:gd name="T61" fmla="*/ 3 h 95"/>
                <a:gd name="T62" fmla="*/ 125 w 126"/>
                <a:gd name="T63" fmla="*/ 23 h 95"/>
                <a:gd name="T64" fmla="*/ 126 w 126"/>
                <a:gd name="T65" fmla="*/ 9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6" h="95">
                  <a:moveTo>
                    <a:pt x="126" y="92"/>
                  </a:moveTo>
                  <a:cubicBezTo>
                    <a:pt x="126" y="93"/>
                    <a:pt x="126" y="93"/>
                    <a:pt x="126" y="93"/>
                  </a:cubicBezTo>
                  <a:cubicBezTo>
                    <a:pt x="126" y="94"/>
                    <a:pt x="126" y="94"/>
                    <a:pt x="125" y="94"/>
                  </a:cubicBezTo>
                  <a:cubicBezTo>
                    <a:pt x="125" y="94"/>
                    <a:pt x="124" y="94"/>
                    <a:pt x="123" y="95"/>
                  </a:cubicBezTo>
                  <a:cubicBezTo>
                    <a:pt x="123" y="95"/>
                    <a:pt x="122" y="95"/>
                    <a:pt x="121" y="95"/>
                  </a:cubicBezTo>
                  <a:cubicBezTo>
                    <a:pt x="119" y="95"/>
                    <a:pt x="118" y="95"/>
                    <a:pt x="118" y="95"/>
                  </a:cubicBezTo>
                  <a:cubicBezTo>
                    <a:pt x="117" y="94"/>
                    <a:pt x="116" y="94"/>
                    <a:pt x="116" y="94"/>
                  </a:cubicBezTo>
                  <a:cubicBezTo>
                    <a:pt x="115" y="94"/>
                    <a:pt x="115" y="94"/>
                    <a:pt x="115" y="93"/>
                  </a:cubicBezTo>
                  <a:cubicBezTo>
                    <a:pt x="115" y="93"/>
                    <a:pt x="115" y="93"/>
                    <a:pt x="115" y="92"/>
                  </a:cubicBezTo>
                  <a:cubicBezTo>
                    <a:pt x="115" y="38"/>
                    <a:pt x="115" y="38"/>
                    <a:pt x="115" y="38"/>
                  </a:cubicBezTo>
                  <a:cubicBezTo>
                    <a:pt x="115" y="34"/>
                    <a:pt x="114" y="30"/>
                    <a:pt x="114" y="26"/>
                  </a:cubicBezTo>
                  <a:cubicBezTo>
                    <a:pt x="113" y="23"/>
                    <a:pt x="112" y="20"/>
                    <a:pt x="110" y="18"/>
                  </a:cubicBezTo>
                  <a:cubicBezTo>
                    <a:pt x="109" y="15"/>
                    <a:pt x="106" y="13"/>
                    <a:pt x="104" y="12"/>
                  </a:cubicBezTo>
                  <a:cubicBezTo>
                    <a:pt x="102" y="11"/>
                    <a:pt x="99" y="10"/>
                    <a:pt x="95" y="10"/>
                  </a:cubicBezTo>
                  <a:cubicBezTo>
                    <a:pt x="91" y="10"/>
                    <a:pt x="87" y="12"/>
                    <a:pt x="83" y="15"/>
                  </a:cubicBezTo>
                  <a:cubicBezTo>
                    <a:pt x="79" y="18"/>
                    <a:pt x="74" y="23"/>
                    <a:pt x="69" y="29"/>
                  </a:cubicBezTo>
                  <a:cubicBezTo>
                    <a:pt x="69" y="92"/>
                    <a:pt x="69" y="92"/>
                    <a:pt x="69" y="92"/>
                  </a:cubicBezTo>
                  <a:cubicBezTo>
                    <a:pt x="69" y="93"/>
                    <a:pt x="69" y="93"/>
                    <a:pt x="69" y="93"/>
                  </a:cubicBezTo>
                  <a:cubicBezTo>
                    <a:pt x="69" y="94"/>
                    <a:pt x="68" y="94"/>
                    <a:pt x="68" y="94"/>
                  </a:cubicBezTo>
                  <a:cubicBezTo>
                    <a:pt x="67" y="94"/>
                    <a:pt x="67" y="94"/>
                    <a:pt x="66" y="95"/>
                  </a:cubicBezTo>
                  <a:cubicBezTo>
                    <a:pt x="65" y="95"/>
                    <a:pt x="64" y="95"/>
                    <a:pt x="63" y="95"/>
                  </a:cubicBezTo>
                  <a:cubicBezTo>
                    <a:pt x="62" y="95"/>
                    <a:pt x="61" y="95"/>
                    <a:pt x="60" y="95"/>
                  </a:cubicBezTo>
                  <a:cubicBezTo>
                    <a:pt x="60" y="94"/>
                    <a:pt x="59" y="94"/>
                    <a:pt x="59" y="94"/>
                  </a:cubicBezTo>
                  <a:cubicBezTo>
                    <a:pt x="58" y="94"/>
                    <a:pt x="58" y="94"/>
                    <a:pt x="58" y="93"/>
                  </a:cubicBezTo>
                  <a:cubicBezTo>
                    <a:pt x="58" y="93"/>
                    <a:pt x="57" y="93"/>
                    <a:pt x="57" y="92"/>
                  </a:cubicBezTo>
                  <a:cubicBezTo>
                    <a:pt x="57" y="38"/>
                    <a:pt x="57" y="38"/>
                    <a:pt x="57" y="38"/>
                  </a:cubicBezTo>
                  <a:cubicBezTo>
                    <a:pt x="57" y="34"/>
                    <a:pt x="57" y="30"/>
                    <a:pt x="56" y="26"/>
                  </a:cubicBezTo>
                  <a:cubicBezTo>
                    <a:pt x="56" y="23"/>
                    <a:pt x="54" y="20"/>
                    <a:pt x="53" y="18"/>
                  </a:cubicBezTo>
                  <a:cubicBezTo>
                    <a:pt x="51" y="15"/>
                    <a:pt x="49" y="13"/>
                    <a:pt x="47" y="12"/>
                  </a:cubicBezTo>
                  <a:cubicBezTo>
                    <a:pt x="44" y="11"/>
                    <a:pt x="41" y="10"/>
                    <a:pt x="38" y="10"/>
                  </a:cubicBezTo>
                  <a:cubicBezTo>
                    <a:pt x="34" y="10"/>
                    <a:pt x="30" y="12"/>
                    <a:pt x="25" y="15"/>
                  </a:cubicBezTo>
                  <a:cubicBezTo>
                    <a:pt x="21" y="18"/>
                    <a:pt x="17" y="23"/>
                    <a:pt x="12" y="29"/>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5" y="1"/>
                    <a:pt x="6" y="1"/>
                  </a:cubicBezTo>
                  <a:cubicBezTo>
                    <a:pt x="7" y="1"/>
                    <a:pt x="8" y="1"/>
                    <a:pt x="8" y="1"/>
                  </a:cubicBezTo>
                  <a:cubicBezTo>
                    <a:pt x="9" y="2"/>
                    <a:pt x="10" y="2"/>
                    <a:pt x="10" y="2"/>
                  </a:cubicBezTo>
                  <a:cubicBezTo>
                    <a:pt x="10" y="2"/>
                    <a:pt x="11" y="2"/>
                    <a:pt x="11" y="3"/>
                  </a:cubicBezTo>
                  <a:cubicBezTo>
                    <a:pt x="11" y="3"/>
                    <a:pt x="11" y="3"/>
                    <a:pt x="11" y="4"/>
                  </a:cubicBezTo>
                  <a:cubicBezTo>
                    <a:pt x="11" y="16"/>
                    <a:pt x="11" y="16"/>
                    <a:pt x="11" y="16"/>
                  </a:cubicBezTo>
                  <a:cubicBezTo>
                    <a:pt x="16" y="11"/>
                    <a:pt x="21" y="7"/>
                    <a:pt x="26" y="4"/>
                  </a:cubicBezTo>
                  <a:cubicBezTo>
                    <a:pt x="30" y="1"/>
                    <a:pt x="35" y="0"/>
                    <a:pt x="39" y="0"/>
                  </a:cubicBezTo>
                  <a:cubicBezTo>
                    <a:pt x="43" y="0"/>
                    <a:pt x="46" y="1"/>
                    <a:pt x="49" y="2"/>
                  </a:cubicBezTo>
                  <a:cubicBezTo>
                    <a:pt x="52" y="2"/>
                    <a:pt x="55" y="4"/>
                    <a:pt x="57" y="5"/>
                  </a:cubicBezTo>
                  <a:cubicBezTo>
                    <a:pt x="59" y="7"/>
                    <a:pt x="61" y="9"/>
                    <a:pt x="63" y="11"/>
                  </a:cubicBezTo>
                  <a:cubicBezTo>
                    <a:pt x="64" y="13"/>
                    <a:pt x="65" y="16"/>
                    <a:pt x="66" y="18"/>
                  </a:cubicBezTo>
                  <a:cubicBezTo>
                    <a:pt x="69" y="15"/>
                    <a:pt x="72" y="12"/>
                    <a:pt x="75" y="10"/>
                  </a:cubicBezTo>
                  <a:cubicBezTo>
                    <a:pt x="78" y="7"/>
                    <a:pt x="80" y="6"/>
                    <a:pt x="83" y="4"/>
                  </a:cubicBezTo>
                  <a:cubicBezTo>
                    <a:pt x="85" y="3"/>
                    <a:pt x="88" y="2"/>
                    <a:pt x="90" y="1"/>
                  </a:cubicBezTo>
                  <a:cubicBezTo>
                    <a:pt x="92" y="1"/>
                    <a:pt x="94" y="0"/>
                    <a:pt x="97" y="0"/>
                  </a:cubicBezTo>
                  <a:cubicBezTo>
                    <a:pt x="102" y="0"/>
                    <a:pt x="107" y="1"/>
                    <a:pt x="111" y="3"/>
                  </a:cubicBezTo>
                  <a:cubicBezTo>
                    <a:pt x="115" y="5"/>
                    <a:pt x="118" y="8"/>
                    <a:pt x="120" y="11"/>
                  </a:cubicBezTo>
                  <a:cubicBezTo>
                    <a:pt x="122" y="14"/>
                    <a:pt x="124" y="18"/>
                    <a:pt x="125" y="23"/>
                  </a:cubicBezTo>
                  <a:cubicBezTo>
                    <a:pt x="126" y="27"/>
                    <a:pt x="126" y="32"/>
                    <a:pt x="126" y="37"/>
                  </a:cubicBezTo>
                  <a:lnTo>
                    <a:pt x="126" y="92"/>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20" name="Freeform 13"/>
            <p:cNvSpPr>
              <a:spLocks noEditPoints="1"/>
            </p:cNvSpPr>
            <p:nvPr/>
          </p:nvSpPr>
          <p:spPr bwMode="auto">
            <a:xfrm>
              <a:off x="6467342" y="6334031"/>
              <a:ext cx="77541" cy="138155"/>
            </a:xfrm>
            <a:custGeom>
              <a:avLst/>
              <a:gdLst>
                <a:gd name="T0" fmla="*/ 77 w 77"/>
                <a:gd name="T1" fmla="*/ 89 h 138"/>
                <a:gd name="T2" fmla="*/ 75 w 77"/>
                <a:gd name="T3" fmla="*/ 109 h 138"/>
                <a:gd name="T4" fmla="*/ 67 w 77"/>
                <a:gd name="T5" fmla="*/ 125 h 138"/>
                <a:gd name="T6" fmla="*/ 55 w 77"/>
                <a:gd name="T7" fmla="*/ 134 h 138"/>
                <a:gd name="T8" fmla="*/ 39 w 77"/>
                <a:gd name="T9" fmla="*/ 138 h 138"/>
                <a:gd name="T10" fmla="*/ 31 w 77"/>
                <a:gd name="T11" fmla="*/ 137 h 138"/>
                <a:gd name="T12" fmla="*/ 25 w 77"/>
                <a:gd name="T13" fmla="*/ 134 h 138"/>
                <a:gd name="T14" fmla="*/ 18 w 77"/>
                <a:gd name="T15" fmla="*/ 130 h 138"/>
                <a:gd name="T16" fmla="*/ 10 w 77"/>
                <a:gd name="T17" fmla="*/ 123 h 138"/>
                <a:gd name="T18" fmla="*/ 10 w 77"/>
                <a:gd name="T19" fmla="*/ 134 h 138"/>
                <a:gd name="T20" fmla="*/ 10 w 77"/>
                <a:gd name="T21" fmla="*/ 135 h 138"/>
                <a:gd name="T22" fmla="*/ 9 w 77"/>
                <a:gd name="T23" fmla="*/ 136 h 138"/>
                <a:gd name="T24" fmla="*/ 7 w 77"/>
                <a:gd name="T25" fmla="*/ 137 h 138"/>
                <a:gd name="T26" fmla="*/ 5 w 77"/>
                <a:gd name="T27" fmla="*/ 137 h 138"/>
                <a:gd name="T28" fmla="*/ 2 w 77"/>
                <a:gd name="T29" fmla="*/ 137 h 138"/>
                <a:gd name="T30" fmla="*/ 1 w 77"/>
                <a:gd name="T31" fmla="*/ 136 h 138"/>
                <a:gd name="T32" fmla="*/ 0 w 77"/>
                <a:gd name="T33" fmla="*/ 135 h 138"/>
                <a:gd name="T34" fmla="*/ 0 w 77"/>
                <a:gd name="T35" fmla="*/ 134 h 138"/>
                <a:gd name="T36" fmla="*/ 0 w 77"/>
                <a:gd name="T37" fmla="*/ 3 h 138"/>
                <a:gd name="T38" fmla="*/ 0 w 77"/>
                <a:gd name="T39" fmla="*/ 1 h 138"/>
                <a:gd name="T40" fmla="*/ 1 w 77"/>
                <a:gd name="T41" fmla="*/ 1 h 138"/>
                <a:gd name="T42" fmla="*/ 3 w 77"/>
                <a:gd name="T43" fmla="*/ 0 h 138"/>
                <a:gd name="T44" fmla="*/ 5 w 77"/>
                <a:gd name="T45" fmla="*/ 0 h 138"/>
                <a:gd name="T46" fmla="*/ 8 w 77"/>
                <a:gd name="T47" fmla="*/ 0 h 138"/>
                <a:gd name="T48" fmla="*/ 10 w 77"/>
                <a:gd name="T49" fmla="*/ 1 h 138"/>
                <a:gd name="T50" fmla="*/ 11 w 77"/>
                <a:gd name="T51" fmla="*/ 1 h 138"/>
                <a:gd name="T52" fmla="*/ 11 w 77"/>
                <a:gd name="T53" fmla="*/ 3 h 138"/>
                <a:gd name="T54" fmla="*/ 11 w 77"/>
                <a:gd name="T55" fmla="*/ 58 h 138"/>
                <a:gd name="T56" fmla="*/ 19 w 77"/>
                <a:gd name="T57" fmla="*/ 50 h 138"/>
                <a:gd name="T58" fmla="*/ 27 w 77"/>
                <a:gd name="T59" fmla="*/ 46 h 138"/>
                <a:gd name="T60" fmla="*/ 34 w 77"/>
                <a:gd name="T61" fmla="*/ 43 h 138"/>
                <a:gd name="T62" fmla="*/ 41 w 77"/>
                <a:gd name="T63" fmla="*/ 42 h 138"/>
                <a:gd name="T64" fmla="*/ 58 w 77"/>
                <a:gd name="T65" fmla="*/ 46 h 138"/>
                <a:gd name="T66" fmla="*/ 69 w 77"/>
                <a:gd name="T67" fmla="*/ 56 h 138"/>
                <a:gd name="T68" fmla="*/ 75 w 77"/>
                <a:gd name="T69" fmla="*/ 71 h 138"/>
                <a:gd name="T70" fmla="*/ 77 w 77"/>
                <a:gd name="T71" fmla="*/ 89 h 138"/>
                <a:gd name="T72" fmla="*/ 65 w 77"/>
                <a:gd name="T73" fmla="*/ 91 h 138"/>
                <a:gd name="T74" fmla="*/ 64 w 77"/>
                <a:gd name="T75" fmla="*/ 76 h 138"/>
                <a:gd name="T76" fmla="*/ 60 w 77"/>
                <a:gd name="T77" fmla="*/ 64 h 138"/>
                <a:gd name="T78" fmla="*/ 52 w 77"/>
                <a:gd name="T79" fmla="*/ 55 h 138"/>
                <a:gd name="T80" fmla="*/ 40 w 77"/>
                <a:gd name="T81" fmla="*/ 52 h 138"/>
                <a:gd name="T82" fmla="*/ 34 w 77"/>
                <a:gd name="T83" fmla="*/ 53 h 138"/>
                <a:gd name="T84" fmla="*/ 27 w 77"/>
                <a:gd name="T85" fmla="*/ 56 h 138"/>
                <a:gd name="T86" fmla="*/ 19 w 77"/>
                <a:gd name="T87" fmla="*/ 62 h 138"/>
                <a:gd name="T88" fmla="*/ 11 w 77"/>
                <a:gd name="T89" fmla="*/ 71 h 138"/>
                <a:gd name="T90" fmla="*/ 11 w 77"/>
                <a:gd name="T91" fmla="*/ 110 h 138"/>
                <a:gd name="T92" fmla="*/ 26 w 77"/>
                <a:gd name="T93" fmla="*/ 123 h 138"/>
                <a:gd name="T94" fmla="*/ 40 w 77"/>
                <a:gd name="T95" fmla="*/ 128 h 138"/>
                <a:gd name="T96" fmla="*/ 51 w 77"/>
                <a:gd name="T97" fmla="*/ 125 h 138"/>
                <a:gd name="T98" fmla="*/ 59 w 77"/>
                <a:gd name="T99" fmla="*/ 116 h 138"/>
                <a:gd name="T100" fmla="*/ 63 w 77"/>
                <a:gd name="T101" fmla="*/ 104 h 138"/>
                <a:gd name="T102" fmla="*/ 65 w 77"/>
                <a:gd name="T103" fmla="*/ 9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7" h="138">
                  <a:moveTo>
                    <a:pt x="77" y="89"/>
                  </a:moveTo>
                  <a:cubicBezTo>
                    <a:pt x="77" y="96"/>
                    <a:pt x="76" y="103"/>
                    <a:pt x="75" y="109"/>
                  </a:cubicBezTo>
                  <a:cubicBezTo>
                    <a:pt x="73" y="115"/>
                    <a:pt x="71" y="120"/>
                    <a:pt x="67" y="125"/>
                  </a:cubicBezTo>
                  <a:cubicBezTo>
                    <a:pt x="64" y="129"/>
                    <a:pt x="60" y="132"/>
                    <a:pt x="55" y="134"/>
                  </a:cubicBezTo>
                  <a:cubicBezTo>
                    <a:pt x="51" y="137"/>
                    <a:pt x="45" y="138"/>
                    <a:pt x="39" y="138"/>
                  </a:cubicBezTo>
                  <a:cubicBezTo>
                    <a:pt x="36" y="138"/>
                    <a:pt x="34" y="138"/>
                    <a:pt x="31" y="137"/>
                  </a:cubicBezTo>
                  <a:cubicBezTo>
                    <a:pt x="29" y="136"/>
                    <a:pt x="27" y="136"/>
                    <a:pt x="25" y="134"/>
                  </a:cubicBezTo>
                  <a:cubicBezTo>
                    <a:pt x="22" y="133"/>
                    <a:pt x="20" y="132"/>
                    <a:pt x="18" y="130"/>
                  </a:cubicBezTo>
                  <a:cubicBezTo>
                    <a:pt x="16" y="128"/>
                    <a:pt x="13" y="125"/>
                    <a:pt x="10" y="123"/>
                  </a:cubicBezTo>
                  <a:cubicBezTo>
                    <a:pt x="10" y="134"/>
                    <a:pt x="10" y="134"/>
                    <a:pt x="10" y="134"/>
                  </a:cubicBezTo>
                  <a:cubicBezTo>
                    <a:pt x="10" y="135"/>
                    <a:pt x="10" y="135"/>
                    <a:pt x="10" y="135"/>
                  </a:cubicBezTo>
                  <a:cubicBezTo>
                    <a:pt x="10" y="136"/>
                    <a:pt x="10" y="136"/>
                    <a:pt x="9" y="136"/>
                  </a:cubicBezTo>
                  <a:cubicBezTo>
                    <a:pt x="9" y="136"/>
                    <a:pt x="8" y="137"/>
                    <a:pt x="7" y="137"/>
                  </a:cubicBezTo>
                  <a:cubicBezTo>
                    <a:pt x="7" y="137"/>
                    <a:pt x="6" y="137"/>
                    <a:pt x="5" y="137"/>
                  </a:cubicBezTo>
                  <a:cubicBezTo>
                    <a:pt x="4" y="137"/>
                    <a:pt x="3" y="137"/>
                    <a:pt x="2" y="137"/>
                  </a:cubicBezTo>
                  <a:cubicBezTo>
                    <a:pt x="2" y="137"/>
                    <a:pt x="1" y="136"/>
                    <a:pt x="1" y="136"/>
                  </a:cubicBezTo>
                  <a:cubicBezTo>
                    <a:pt x="0" y="136"/>
                    <a:pt x="0" y="136"/>
                    <a:pt x="0" y="135"/>
                  </a:cubicBezTo>
                  <a:cubicBezTo>
                    <a:pt x="0" y="135"/>
                    <a:pt x="0" y="135"/>
                    <a:pt x="0" y="134"/>
                  </a:cubicBezTo>
                  <a:cubicBezTo>
                    <a:pt x="0" y="3"/>
                    <a:pt x="0" y="3"/>
                    <a:pt x="0" y="3"/>
                  </a:cubicBezTo>
                  <a:cubicBezTo>
                    <a:pt x="0" y="2"/>
                    <a:pt x="0" y="2"/>
                    <a:pt x="0" y="1"/>
                  </a:cubicBezTo>
                  <a:cubicBezTo>
                    <a:pt x="0" y="1"/>
                    <a:pt x="0" y="1"/>
                    <a:pt x="1" y="1"/>
                  </a:cubicBezTo>
                  <a:cubicBezTo>
                    <a:pt x="1" y="0"/>
                    <a:pt x="2" y="0"/>
                    <a:pt x="3" y="0"/>
                  </a:cubicBezTo>
                  <a:cubicBezTo>
                    <a:pt x="3" y="0"/>
                    <a:pt x="4" y="0"/>
                    <a:pt x="5" y="0"/>
                  </a:cubicBezTo>
                  <a:cubicBezTo>
                    <a:pt x="7" y="0"/>
                    <a:pt x="8" y="0"/>
                    <a:pt x="8" y="0"/>
                  </a:cubicBezTo>
                  <a:cubicBezTo>
                    <a:pt x="9" y="0"/>
                    <a:pt x="10" y="0"/>
                    <a:pt x="10" y="1"/>
                  </a:cubicBezTo>
                  <a:cubicBezTo>
                    <a:pt x="11" y="1"/>
                    <a:pt x="11" y="1"/>
                    <a:pt x="11" y="1"/>
                  </a:cubicBezTo>
                  <a:cubicBezTo>
                    <a:pt x="11" y="2"/>
                    <a:pt x="11" y="2"/>
                    <a:pt x="11" y="3"/>
                  </a:cubicBezTo>
                  <a:cubicBezTo>
                    <a:pt x="11" y="58"/>
                    <a:pt x="11" y="58"/>
                    <a:pt x="11" y="58"/>
                  </a:cubicBezTo>
                  <a:cubicBezTo>
                    <a:pt x="14" y="55"/>
                    <a:pt x="17" y="52"/>
                    <a:pt x="19" y="50"/>
                  </a:cubicBezTo>
                  <a:cubicBezTo>
                    <a:pt x="22" y="48"/>
                    <a:pt x="24" y="47"/>
                    <a:pt x="27" y="46"/>
                  </a:cubicBezTo>
                  <a:cubicBezTo>
                    <a:pt x="29" y="44"/>
                    <a:pt x="32" y="44"/>
                    <a:pt x="34" y="43"/>
                  </a:cubicBezTo>
                  <a:cubicBezTo>
                    <a:pt x="36" y="42"/>
                    <a:pt x="39" y="42"/>
                    <a:pt x="41" y="42"/>
                  </a:cubicBezTo>
                  <a:cubicBezTo>
                    <a:pt x="48" y="42"/>
                    <a:pt x="53" y="43"/>
                    <a:pt x="58" y="46"/>
                  </a:cubicBezTo>
                  <a:cubicBezTo>
                    <a:pt x="62" y="48"/>
                    <a:pt x="66" y="52"/>
                    <a:pt x="69" y="56"/>
                  </a:cubicBezTo>
                  <a:cubicBezTo>
                    <a:pt x="72" y="60"/>
                    <a:pt x="74" y="65"/>
                    <a:pt x="75" y="71"/>
                  </a:cubicBezTo>
                  <a:cubicBezTo>
                    <a:pt x="76" y="76"/>
                    <a:pt x="77" y="83"/>
                    <a:pt x="77" y="89"/>
                  </a:cubicBezTo>
                  <a:close/>
                  <a:moveTo>
                    <a:pt x="65" y="91"/>
                  </a:moveTo>
                  <a:cubicBezTo>
                    <a:pt x="65" y="86"/>
                    <a:pt x="64" y="81"/>
                    <a:pt x="64" y="76"/>
                  </a:cubicBezTo>
                  <a:cubicBezTo>
                    <a:pt x="63" y="72"/>
                    <a:pt x="62" y="68"/>
                    <a:pt x="60" y="64"/>
                  </a:cubicBezTo>
                  <a:cubicBezTo>
                    <a:pt x="58" y="61"/>
                    <a:pt x="55" y="58"/>
                    <a:pt x="52" y="55"/>
                  </a:cubicBezTo>
                  <a:cubicBezTo>
                    <a:pt x="49" y="53"/>
                    <a:pt x="45" y="52"/>
                    <a:pt x="40" y="52"/>
                  </a:cubicBezTo>
                  <a:cubicBezTo>
                    <a:pt x="38" y="52"/>
                    <a:pt x="36" y="53"/>
                    <a:pt x="34" y="53"/>
                  </a:cubicBezTo>
                  <a:cubicBezTo>
                    <a:pt x="31" y="54"/>
                    <a:pt x="29" y="55"/>
                    <a:pt x="27" y="56"/>
                  </a:cubicBezTo>
                  <a:cubicBezTo>
                    <a:pt x="24" y="58"/>
                    <a:pt x="22" y="60"/>
                    <a:pt x="19" y="62"/>
                  </a:cubicBezTo>
                  <a:cubicBezTo>
                    <a:pt x="17" y="65"/>
                    <a:pt x="14" y="68"/>
                    <a:pt x="11" y="71"/>
                  </a:cubicBezTo>
                  <a:cubicBezTo>
                    <a:pt x="11" y="110"/>
                    <a:pt x="11" y="110"/>
                    <a:pt x="11" y="110"/>
                  </a:cubicBezTo>
                  <a:cubicBezTo>
                    <a:pt x="16" y="115"/>
                    <a:pt x="21" y="120"/>
                    <a:pt x="26" y="123"/>
                  </a:cubicBezTo>
                  <a:cubicBezTo>
                    <a:pt x="30" y="126"/>
                    <a:pt x="35" y="128"/>
                    <a:pt x="40" y="128"/>
                  </a:cubicBezTo>
                  <a:cubicBezTo>
                    <a:pt x="44" y="128"/>
                    <a:pt x="48" y="127"/>
                    <a:pt x="51" y="125"/>
                  </a:cubicBezTo>
                  <a:cubicBezTo>
                    <a:pt x="54" y="122"/>
                    <a:pt x="57" y="120"/>
                    <a:pt x="59" y="116"/>
                  </a:cubicBezTo>
                  <a:cubicBezTo>
                    <a:pt x="61" y="113"/>
                    <a:pt x="63" y="109"/>
                    <a:pt x="63" y="104"/>
                  </a:cubicBezTo>
                  <a:cubicBezTo>
                    <a:pt x="64" y="100"/>
                    <a:pt x="65" y="95"/>
                    <a:pt x="65" y="91"/>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dirty="0"/>
            </a:p>
          </p:txBody>
        </p:sp>
        <p:sp>
          <p:nvSpPr>
            <p:cNvPr id="21" name="Freeform 14"/>
            <p:cNvSpPr>
              <a:spLocks noEditPoints="1"/>
            </p:cNvSpPr>
            <p:nvPr/>
          </p:nvSpPr>
          <p:spPr bwMode="auto">
            <a:xfrm>
              <a:off x="6555960" y="6375943"/>
              <a:ext cx="80706"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3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7" y="81"/>
                    <a:pt x="69" y="80"/>
                  </a:cubicBezTo>
                  <a:cubicBezTo>
                    <a:pt x="71" y="79"/>
                    <a:pt x="72" y="79"/>
                    <a:pt x="72" y="79"/>
                  </a:cubicBezTo>
                  <a:cubicBezTo>
                    <a:pt x="73" y="79"/>
                    <a:pt x="73" y="79"/>
                    <a:pt x="73" y="79"/>
                  </a:cubicBezTo>
                  <a:cubicBezTo>
                    <a:pt x="74" y="79"/>
                    <a:pt x="74" y="80"/>
                    <a:pt x="74" y="80"/>
                  </a:cubicBezTo>
                  <a:cubicBezTo>
                    <a:pt x="74" y="80"/>
                    <a:pt x="74" y="81"/>
                    <a:pt x="75" y="82"/>
                  </a:cubicBezTo>
                  <a:cubicBezTo>
                    <a:pt x="75" y="82"/>
                    <a:pt x="75" y="83"/>
                    <a:pt x="75" y="84"/>
                  </a:cubicBezTo>
                  <a:cubicBezTo>
                    <a:pt x="75" y="84"/>
                    <a:pt x="75" y="85"/>
                    <a:pt x="75" y="85"/>
                  </a:cubicBezTo>
                  <a:cubicBezTo>
                    <a:pt x="75" y="86"/>
                    <a:pt x="74" y="86"/>
                    <a:pt x="74" y="86"/>
                  </a:cubicBezTo>
                  <a:cubicBezTo>
                    <a:pt x="74" y="87"/>
                    <a:pt x="74" y="87"/>
                    <a:pt x="74" y="88"/>
                  </a:cubicBezTo>
                  <a:cubicBezTo>
                    <a:pt x="74" y="88"/>
                    <a:pt x="73" y="88"/>
                    <a:pt x="73" y="88"/>
                  </a:cubicBezTo>
                  <a:cubicBezTo>
                    <a:pt x="73" y="89"/>
                    <a:pt x="72" y="89"/>
                    <a:pt x="70" y="90"/>
                  </a:cubicBezTo>
                  <a:cubicBezTo>
                    <a:pt x="68" y="91"/>
                    <a:pt x="66" y="92"/>
                    <a:pt x="63"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4" y="9"/>
                    <a:pt x="19" y="6"/>
                    <a:pt x="24" y="3"/>
                  </a:cubicBezTo>
                  <a:cubicBezTo>
                    <a:pt x="29" y="1"/>
                    <a:pt x="35" y="0"/>
                    <a:pt x="41" y="0"/>
                  </a:cubicBezTo>
                  <a:cubicBezTo>
                    <a:pt x="47" y="0"/>
                    <a:pt x="53" y="1"/>
                    <a:pt x="58" y="4"/>
                  </a:cubicBezTo>
                  <a:cubicBezTo>
                    <a:pt x="62" y="6"/>
                    <a:pt x="66" y="9"/>
                    <a:pt x="69" y="12"/>
                  </a:cubicBezTo>
                  <a:cubicBezTo>
                    <a:pt x="72" y="16"/>
                    <a:pt x="75" y="21"/>
                    <a:pt x="76" y="26"/>
                  </a:cubicBezTo>
                  <a:cubicBezTo>
                    <a:pt x="77"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7" y="22"/>
                    <a:pt x="16" y="25"/>
                    <a:pt x="14" y="29"/>
                  </a:cubicBezTo>
                  <a:cubicBezTo>
                    <a:pt x="13" y="32"/>
                    <a:pt x="12" y="36"/>
                    <a:pt x="12" y="40"/>
                  </a:cubicBezTo>
                  <a:lnTo>
                    <a:pt x="66" y="4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22" name="Freeform 15"/>
            <p:cNvSpPr>
              <a:spLocks/>
            </p:cNvSpPr>
            <p:nvPr/>
          </p:nvSpPr>
          <p:spPr bwMode="auto">
            <a:xfrm>
              <a:off x="6654072" y="6375943"/>
              <a:ext cx="49057" cy="96242"/>
            </a:xfrm>
            <a:custGeom>
              <a:avLst/>
              <a:gdLst>
                <a:gd name="T0" fmla="*/ 49 w 49"/>
                <a:gd name="T1" fmla="*/ 8 h 95"/>
                <a:gd name="T2" fmla="*/ 49 w 49"/>
                <a:gd name="T3" fmla="*/ 11 h 95"/>
                <a:gd name="T4" fmla="*/ 49 w 49"/>
                <a:gd name="T5" fmla="*/ 12 h 95"/>
                <a:gd name="T6" fmla="*/ 48 w 49"/>
                <a:gd name="T7" fmla="*/ 13 h 95"/>
                <a:gd name="T8" fmla="*/ 47 w 49"/>
                <a:gd name="T9" fmla="*/ 14 h 95"/>
                <a:gd name="T10" fmla="*/ 45 w 49"/>
                <a:gd name="T11" fmla="*/ 13 h 95"/>
                <a:gd name="T12" fmla="*/ 42 w 49"/>
                <a:gd name="T13" fmla="*/ 12 h 95"/>
                <a:gd name="T14" fmla="*/ 39 w 49"/>
                <a:gd name="T15" fmla="*/ 11 h 95"/>
                <a:gd name="T16" fmla="*/ 35 w 49"/>
                <a:gd name="T17" fmla="*/ 11 h 95"/>
                <a:gd name="T18" fmla="*/ 30 w 49"/>
                <a:gd name="T19" fmla="*/ 12 h 95"/>
                <a:gd name="T20" fmla="*/ 24 w 49"/>
                <a:gd name="T21" fmla="*/ 16 h 95"/>
                <a:gd name="T22" fmla="*/ 18 w 49"/>
                <a:gd name="T23" fmla="*/ 22 h 95"/>
                <a:gd name="T24" fmla="*/ 12 w 49"/>
                <a:gd name="T25" fmla="*/ 32 h 95"/>
                <a:gd name="T26" fmla="*/ 12 w 49"/>
                <a:gd name="T27" fmla="*/ 92 h 95"/>
                <a:gd name="T28" fmla="*/ 11 w 49"/>
                <a:gd name="T29" fmla="*/ 93 h 95"/>
                <a:gd name="T30" fmla="*/ 10 w 49"/>
                <a:gd name="T31" fmla="*/ 94 h 95"/>
                <a:gd name="T32" fmla="*/ 9 w 49"/>
                <a:gd name="T33" fmla="*/ 95 h 95"/>
                <a:gd name="T34" fmla="*/ 6 w 49"/>
                <a:gd name="T35" fmla="*/ 95 h 95"/>
                <a:gd name="T36" fmla="*/ 3 w 49"/>
                <a:gd name="T37" fmla="*/ 95 h 95"/>
                <a:gd name="T38" fmla="*/ 1 w 49"/>
                <a:gd name="T39" fmla="*/ 94 h 95"/>
                <a:gd name="T40" fmla="*/ 0 w 49"/>
                <a:gd name="T41" fmla="*/ 93 h 95"/>
                <a:gd name="T42" fmla="*/ 0 w 49"/>
                <a:gd name="T43" fmla="*/ 92 h 95"/>
                <a:gd name="T44" fmla="*/ 0 w 49"/>
                <a:gd name="T45" fmla="*/ 4 h 95"/>
                <a:gd name="T46" fmla="*/ 0 w 49"/>
                <a:gd name="T47" fmla="*/ 3 h 95"/>
                <a:gd name="T48" fmla="*/ 1 w 49"/>
                <a:gd name="T49" fmla="*/ 2 h 95"/>
                <a:gd name="T50" fmla="*/ 3 w 49"/>
                <a:gd name="T51" fmla="*/ 1 h 95"/>
                <a:gd name="T52" fmla="*/ 6 w 49"/>
                <a:gd name="T53" fmla="*/ 1 h 95"/>
                <a:gd name="T54" fmla="*/ 8 w 49"/>
                <a:gd name="T55" fmla="*/ 1 h 95"/>
                <a:gd name="T56" fmla="*/ 10 w 49"/>
                <a:gd name="T57" fmla="*/ 2 h 95"/>
                <a:gd name="T58" fmla="*/ 11 w 49"/>
                <a:gd name="T59" fmla="*/ 3 h 95"/>
                <a:gd name="T60" fmla="*/ 11 w 49"/>
                <a:gd name="T61" fmla="*/ 4 h 95"/>
                <a:gd name="T62" fmla="*/ 11 w 49"/>
                <a:gd name="T63" fmla="*/ 18 h 95"/>
                <a:gd name="T64" fmla="*/ 18 w 49"/>
                <a:gd name="T65" fmla="*/ 9 h 95"/>
                <a:gd name="T66" fmla="*/ 24 w 49"/>
                <a:gd name="T67" fmla="*/ 3 h 95"/>
                <a:gd name="T68" fmla="*/ 30 w 49"/>
                <a:gd name="T69" fmla="*/ 1 h 95"/>
                <a:gd name="T70" fmla="*/ 36 w 49"/>
                <a:gd name="T71" fmla="*/ 0 h 95"/>
                <a:gd name="T72" fmla="*/ 39 w 49"/>
                <a:gd name="T73" fmla="*/ 0 h 95"/>
                <a:gd name="T74" fmla="*/ 42 w 49"/>
                <a:gd name="T75" fmla="*/ 1 h 95"/>
                <a:gd name="T76" fmla="*/ 46 w 49"/>
                <a:gd name="T77" fmla="*/ 2 h 95"/>
                <a:gd name="T78" fmla="*/ 48 w 49"/>
                <a:gd name="T79" fmla="*/ 3 h 95"/>
                <a:gd name="T80" fmla="*/ 49 w 49"/>
                <a:gd name="T81" fmla="*/ 4 h 95"/>
                <a:gd name="T82" fmla="*/ 49 w 49"/>
                <a:gd name="T83" fmla="*/ 4 h 95"/>
                <a:gd name="T84" fmla="*/ 49 w 49"/>
                <a:gd name="T85" fmla="*/ 6 h 95"/>
                <a:gd name="T86" fmla="*/ 49 w 49"/>
                <a:gd name="T87" fmla="*/ 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9" h="95">
                  <a:moveTo>
                    <a:pt x="49" y="8"/>
                  </a:moveTo>
                  <a:cubicBezTo>
                    <a:pt x="49" y="9"/>
                    <a:pt x="49" y="10"/>
                    <a:pt x="49" y="11"/>
                  </a:cubicBezTo>
                  <a:cubicBezTo>
                    <a:pt x="49" y="11"/>
                    <a:pt x="49" y="12"/>
                    <a:pt x="49" y="12"/>
                  </a:cubicBezTo>
                  <a:cubicBezTo>
                    <a:pt x="49" y="13"/>
                    <a:pt x="48" y="13"/>
                    <a:pt x="48" y="13"/>
                  </a:cubicBezTo>
                  <a:cubicBezTo>
                    <a:pt x="48" y="14"/>
                    <a:pt x="48" y="14"/>
                    <a:pt x="47" y="14"/>
                  </a:cubicBezTo>
                  <a:cubicBezTo>
                    <a:pt x="47" y="14"/>
                    <a:pt x="46" y="14"/>
                    <a:pt x="45" y="13"/>
                  </a:cubicBezTo>
                  <a:cubicBezTo>
                    <a:pt x="44" y="13"/>
                    <a:pt x="43" y="13"/>
                    <a:pt x="42" y="12"/>
                  </a:cubicBezTo>
                  <a:cubicBezTo>
                    <a:pt x="41" y="12"/>
                    <a:pt x="40" y="12"/>
                    <a:pt x="39" y="11"/>
                  </a:cubicBezTo>
                  <a:cubicBezTo>
                    <a:pt x="38" y="11"/>
                    <a:pt x="36" y="11"/>
                    <a:pt x="35" y="11"/>
                  </a:cubicBezTo>
                  <a:cubicBezTo>
                    <a:pt x="33" y="11"/>
                    <a:pt x="31" y="11"/>
                    <a:pt x="30" y="12"/>
                  </a:cubicBezTo>
                  <a:cubicBezTo>
                    <a:pt x="28" y="13"/>
                    <a:pt x="26" y="14"/>
                    <a:pt x="24" y="16"/>
                  </a:cubicBezTo>
                  <a:cubicBezTo>
                    <a:pt x="22" y="17"/>
                    <a:pt x="20" y="20"/>
                    <a:pt x="18" y="22"/>
                  </a:cubicBezTo>
                  <a:cubicBezTo>
                    <a:pt x="16" y="25"/>
                    <a:pt x="14" y="28"/>
                    <a:pt x="12" y="32"/>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4" y="1"/>
                    <a:pt x="6" y="1"/>
                  </a:cubicBezTo>
                  <a:cubicBezTo>
                    <a:pt x="7" y="1"/>
                    <a:pt x="8" y="1"/>
                    <a:pt x="8" y="1"/>
                  </a:cubicBezTo>
                  <a:cubicBezTo>
                    <a:pt x="9" y="2"/>
                    <a:pt x="10" y="2"/>
                    <a:pt x="10" y="2"/>
                  </a:cubicBezTo>
                  <a:cubicBezTo>
                    <a:pt x="10" y="2"/>
                    <a:pt x="11" y="2"/>
                    <a:pt x="11" y="3"/>
                  </a:cubicBezTo>
                  <a:cubicBezTo>
                    <a:pt x="11" y="3"/>
                    <a:pt x="11" y="3"/>
                    <a:pt x="11" y="4"/>
                  </a:cubicBezTo>
                  <a:cubicBezTo>
                    <a:pt x="11" y="18"/>
                    <a:pt x="11" y="18"/>
                    <a:pt x="11" y="18"/>
                  </a:cubicBezTo>
                  <a:cubicBezTo>
                    <a:pt x="14" y="14"/>
                    <a:pt x="16" y="11"/>
                    <a:pt x="18" y="9"/>
                  </a:cubicBezTo>
                  <a:cubicBezTo>
                    <a:pt x="20" y="7"/>
                    <a:pt x="22" y="5"/>
                    <a:pt x="24" y="3"/>
                  </a:cubicBezTo>
                  <a:cubicBezTo>
                    <a:pt x="26" y="2"/>
                    <a:pt x="28" y="1"/>
                    <a:pt x="30" y="1"/>
                  </a:cubicBezTo>
                  <a:cubicBezTo>
                    <a:pt x="32" y="0"/>
                    <a:pt x="34" y="0"/>
                    <a:pt x="36" y="0"/>
                  </a:cubicBezTo>
                  <a:cubicBezTo>
                    <a:pt x="37" y="0"/>
                    <a:pt x="38" y="0"/>
                    <a:pt x="39" y="0"/>
                  </a:cubicBezTo>
                  <a:cubicBezTo>
                    <a:pt x="40" y="0"/>
                    <a:pt x="41" y="1"/>
                    <a:pt x="42" y="1"/>
                  </a:cubicBezTo>
                  <a:cubicBezTo>
                    <a:pt x="44" y="1"/>
                    <a:pt x="45" y="1"/>
                    <a:pt x="46" y="2"/>
                  </a:cubicBezTo>
                  <a:cubicBezTo>
                    <a:pt x="47" y="2"/>
                    <a:pt x="47" y="3"/>
                    <a:pt x="48" y="3"/>
                  </a:cubicBezTo>
                  <a:cubicBezTo>
                    <a:pt x="48" y="3"/>
                    <a:pt x="48" y="3"/>
                    <a:pt x="49" y="4"/>
                  </a:cubicBezTo>
                  <a:cubicBezTo>
                    <a:pt x="49" y="4"/>
                    <a:pt x="49" y="4"/>
                    <a:pt x="49" y="4"/>
                  </a:cubicBezTo>
                  <a:cubicBezTo>
                    <a:pt x="49" y="5"/>
                    <a:pt x="49" y="5"/>
                    <a:pt x="49" y="6"/>
                  </a:cubicBezTo>
                  <a:cubicBezTo>
                    <a:pt x="49" y="7"/>
                    <a:pt x="49" y="7"/>
                    <a:pt x="49" y="8"/>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23" name="Freeform 16"/>
            <p:cNvSpPr>
              <a:spLocks/>
            </p:cNvSpPr>
            <p:nvPr/>
          </p:nvSpPr>
          <p:spPr bwMode="auto">
            <a:xfrm>
              <a:off x="6701546" y="6375943"/>
              <a:ext cx="61717" cy="96242"/>
            </a:xfrm>
            <a:custGeom>
              <a:avLst/>
              <a:gdLst>
                <a:gd name="T0" fmla="*/ 60 w 60"/>
                <a:gd name="T1" fmla="*/ 69 h 96"/>
                <a:gd name="T2" fmla="*/ 58 w 60"/>
                <a:gd name="T3" fmla="*/ 80 h 96"/>
                <a:gd name="T4" fmla="*/ 51 w 60"/>
                <a:gd name="T5" fmla="*/ 89 h 96"/>
                <a:gd name="T6" fmla="*/ 41 w 60"/>
                <a:gd name="T7" fmla="*/ 94 h 96"/>
                <a:gd name="T8" fmla="*/ 27 w 60"/>
                <a:gd name="T9" fmla="*/ 96 h 96"/>
                <a:gd name="T10" fmla="*/ 19 w 60"/>
                <a:gd name="T11" fmla="*/ 95 h 96"/>
                <a:gd name="T12" fmla="*/ 11 w 60"/>
                <a:gd name="T13" fmla="*/ 93 h 96"/>
                <a:gd name="T14" fmla="*/ 6 w 60"/>
                <a:gd name="T15" fmla="*/ 91 h 96"/>
                <a:gd name="T16" fmla="*/ 2 w 60"/>
                <a:gd name="T17" fmla="*/ 89 h 96"/>
                <a:gd name="T18" fmla="*/ 1 w 60"/>
                <a:gd name="T19" fmla="*/ 86 h 96"/>
                <a:gd name="T20" fmla="*/ 0 w 60"/>
                <a:gd name="T21" fmla="*/ 82 h 96"/>
                <a:gd name="T22" fmla="*/ 0 w 60"/>
                <a:gd name="T23" fmla="*/ 80 h 96"/>
                <a:gd name="T24" fmla="*/ 1 w 60"/>
                <a:gd name="T25" fmla="*/ 78 h 96"/>
                <a:gd name="T26" fmla="*/ 2 w 60"/>
                <a:gd name="T27" fmla="*/ 77 h 96"/>
                <a:gd name="T28" fmla="*/ 3 w 60"/>
                <a:gd name="T29" fmla="*/ 77 h 96"/>
                <a:gd name="T30" fmla="*/ 6 w 60"/>
                <a:gd name="T31" fmla="*/ 78 h 96"/>
                <a:gd name="T32" fmla="*/ 11 w 60"/>
                <a:gd name="T33" fmla="*/ 81 h 96"/>
                <a:gd name="T34" fmla="*/ 18 w 60"/>
                <a:gd name="T35" fmla="*/ 84 h 96"/>
                <a:gd name="T36" fmla="*/ 28 w 60"/>
                <a:gd name="T37" fmla="*/ 86 h 96"/>
                <a:gd name="T38" fmla="*/ 36 w 60"/>
                <a:gd name="T39" fmla="*/ 85 h 96"/>
                <a:gd name="T40" fmla="*/ 43 w 60"/>
                <a:gd name="T41" fmla="*/ 82 h 96"/>
                <a:gd name="T42" fmla="*/ 47 w 60"/>
                <a:gd name="T43" fmla="*/ 77 h 96"/>
                <a:gd name="T44" fmla="*/ 49 w 60"/>
                <a:gd name="T45" fmla="*/ 70 h 96"/>
                <a:gd name="T46" fmla="*/ 47 w 60"/>
                <a:gd name="T47" fmla="*/ 63 h 96"/>
                <a:gd name="T48" fmla="*/ 42 w 60"/>
                <a:gd name="T49" fmla="*/ 58 h 96"/>
                <a:gd name="T50" fmla="*/ 34 w 60"/>
                <a:gd name="T51" fmla="*/ 54 h 96"/>
                <a:gd name="T52" fmla="*/ 26 w 60"/>
                <a:gd name="T53" fmla="*/ 51 h 96"/>
                <a:gd name="T54" fmla="*/ 18 w 60"/>
                <a:gd name="T55" fmla="*/ 47 h 96"/>
                <a:gd name="T56" fmla="*/ 10 w 60"/>
                <a:gd name="T57" fmla="*/ 42 h 96"/>
                <a:gd name="T58" fmla="*/ 5 w 60"/>
                <a:gd name="T59" fmla="*/ 35 h 96"/>
                <a:gd name="T60" fmla="*/ 3 w 60"/>
                <a:gd name="T61" fmla="*/ 25 h 96"/>
                <a:gd name="T62" fmla="*/ 5 w 60"/>
                <a:gd name="T63" fmla="*/ 16 h 96"/>
                <a:gd name="T64" fmla="*/ 10 w 60"/>
                <a:gd name="T65" fmla="*/ 8 h 96"/>
                <a:gd name="T66" fmla="*/ 20 w 60"/>
                <a:gd name="T67" fmla="*/ 2 h 96"/>
                <a:gd name="T68" fmla="*/ 33 w 60"/>
                <a:gd name="T69" fmla="*/ 0 h 96"/>
                <a:gd name="T70" fmla="*/ 40 w 60"/>
                <a:gd name="T71" fmla="*/ 1 h 96"/>
                <a:gd name="T72" fmla="*/ 46 w 60"/>
                <a:gd name="T73" fmla="*/ 2 h 96"/>
                <a:gd name="T74" fmla="*/ 51 w 60"/>
                <a:gd name="T75" fmla="*/ 4 h 96"/>
                <a:gd name="T76" fmla="*/ 54 w 60"/>
                <a:gd name="T77" fmla="*/ 6 h 96"/>
                <a:gd name="T78" fmla="*/ 55 w 60"/>
                <a:gd name="T79" fmla="*/ 7 h 96"/>
                <a:gd name="T80" fmla="*/ 56 w 60"/>
                <a:gd name="T81" fmla="*/ 8 h 96"/>
                <a:gd name="T82" fmla="*/ 56 w 60"/>
                <a:gd name="T83" fmla="*/ 10 h 96"/>
                <a:gd name="T84" fmla="*/ 56 w 60"/>
                <a:gd name="T85" fmla="*/ 12 h 96"/>
                <a:gd name="T86" fmla="*/ 56 w 60"/>
                <a:gd name="T87" fmla="*/ 14 h 96"/>
                <a:gd name="T88" fmla="*/ 55 w 60"/>
                <a:gd name="T89" fmla="*/ 15 h 96"/>
                <a:gd name="T90" fmla="*/ 55 w 60"/>
                <a:gd name="T91" fmla="*/ 16 h 96"/>
                <a:gd name="T92" fmla="*/ 54 w 60"/>
                <a:gd name="T93" fmla="*/ 17 h 96"/>
                <a:gd name="T94" fmla="*/ 51 w 60"/>
                <a:gd name="T95" fmla="*/ 16 h 96"/>
                <a:gd name="T96" fmla="*/ 47 w 60"/>
                <a:gd name="T97" fmla="*/ 13 h 96"/>
                <a:gd name="T98" fmla="*/ 41 w 60"/>
                <a:gd name="T99" fmla="*/ 11 h 96"/>
                <a:gd name="T100" fmla="*/ 33 w 60"/>
                <a:gd name="T101" fmla="*/ 10 h 96"/>
                <a:gd name="T102" fmla="*/ 25 w 60"/>
                <a:gd name="T103" fmla="*/ 11 h 96"/>
                <a:gd name="T104" fmla="*/ 19 w 60"/>
                <a:gd name="T105" fmla="*/ 14 h 96"/>
                <a:gd name="T106" fmla="*/ 16 w 60"/>
                <a:gd name="T107" fmla="*/ 19 h 96"/>
                <a:gd name="T108" fmla="*/ 15 w 60"/>
                <a:gd name="T109" fmla="*/ 24 h 96"/>
                <a:gd name="T110" fmla="*/ 16 w 60"/>
                <a:gd name="T111" fmla="*/ 32 h 96"/>
                <a:gd name="T112" fmla="*/ 22 w 60"/>
                <a:gd name="T113" fmla="*/ 37 h 96"/>
                <a:gd name="T114" fmla="*/ 29 w 60"/>
                <a:gd name="T115" fmla="*/ 41 h 96"/>
                <a:gd name="T116" fmla="*/ 37 w 60"/>
                <a:gd name="T117" fmla="*/ 44 h 96"/>
                <a:gd name="T118" fmla="*/ 46 w 60"/>
                <a:gd name="T119" fmla="*/ 48 h 96"/>
                <a:gd name="T120" fmla="*/ 53 w 60"/>
                <a:gd name="T121" fmla="*/ 52 h 96"/>
                <a:gd name="T122" fmla="*/ 58 w 60"/>
                <a:gd name="T123" fmla="*/ 59 h 96"/>
                <a:gd name="T124" fmla="*/ 60 w 60"/>
                <a:gd name="T125" fmla="*/ 6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 h="96">
                  <a:moveTo>
                    <a:pt x="60" y="69"/>
                  </a:moveTo>
                  <a:cubicBezTo>
                    <a:pt x="60" y="73"/>
                    <a:pt x="59" y="77"/>
                    <a:pt x="58" y="80"/>
                  </a:cubicBezTo>
                  <a:cubicBezTo>
                    <a:pt x="56" y="83"/>
                    <a:pt x="54" y="86"/>
                    <a:pt x="51" y="89"/>
                  </a:cubicBezTo>
                  <a:cubicBezTo>
                    <a:pt x="48" y="91"/>
                    <a:pt x="45" y="93"/>
                    <a:pt x="41" y="94"/>
                  </a:cubicBezTo>
                  <a:cubicBezTo>
                    <a:pt x="37" y="95"/>
                    <a:pt x="32" y="96"/>
                    <a:pt x="27" y="96"/>
                  </a:cubicBezTo>
                  <a:cubicBezTo>
                    <a:pt x="24" y="96"/>
                    <a:pt x="21" y="96"/>
                    <a:pt x="19" y="95"/>
                  </a:cubicBezTo>
                  <a:cubicBezTo>
                    <a:pt x="16" y="95"/>
                    <a:pt x="13" y="94"/>
                    <a:pt x="11" y="93"/>
                  </a:cubicBezTo>
                  <a:cubicBezTo>
                    <a:pt x="9" y="92"/>
                    <a:pt x="7" y="92"/>
                    <a:pt x="6" y="91"/>
                  </a:cubicBezTo>
                  <a:cubicBezTo>
                    <a:pt x="4" y="90"/>
                    <a:pt x="3" y="89"/>
                    <a:pt x="2" y="89"/>
                  </a:cubicBezTo>
                  <a:cubicBezTo>
                    <a:pt x="1" y="88"/>
                    <a:pt x="1" y="87"/>
                    <a:pt x="1" y="86"/>
                  </a:cubicBezTo>
                  <a:cubicBezTo>
                    <a:pt x="0" y="85"/>
                    <a:pt x="0" y="84"/>
                    <a:pt x="0" y="82"/>
                  </a:cubicBezTo>
                  <a:cubicBezTo>
                    <a:pt x="0" y="81"/>
                    <a:pt x="0" y="81"/>
                    <a:pt x="0" y="80"/>
                  </a:cubicBezTo>
                  <a:cubicBezTo>
                    <a:pt x="0" y="79"/>
                    <a:pt x="1" y="79"/>
                    <a:pt x="1" y="78"/>
                  </a:cubicBezTo>
                  <a:cubicBezTo>
                    <a:pt x="1" y="78"/>
                    <a:pt x="1" y="78"/>
                    <a:pt x="2" y="77"/>
                  </a:cubicBezTo>
                  <a:cubicBezTo>
                    <a:pt x="2" y="77"/>
                    <a:pt x="2" y="77"/>
                    <a:pt x="3" y="77"/>
                  </a:cubicBezTo>
                  <a:cubicBezTo>
                    <a:pt x="3" y="77"/>
                    <a:pt x="4" y="77"/>
                    <a:pt x="6" y="78"/>
                  </a:cubicBezTo>
                  <a:cubicBezTo>
                    <a:pt x="7" y="79"/>
                    <a:pt x="9" y="80"/>
                    <a:pt x="11" y="81"/>
                  </a:cubicBezTo>
                  <a:cubicBezTo>
                    <a:pt x="13" y="82"/>
                    <a:pt x="15" y="83"/>
                    <a:pt x="18" y="84"/>
                  </a:cubicBezTo>
                  <a:cubicBezTo>
                    <a:pt x="21" y="85"/>
                    <a:pt x="24" y="86"/>
                    <a:pt x="28" y="86"/>
                  </a:cubicBezTo>
                  <a:cubicBezTo>
                    <a:pt x="31" y="86"/>
                    <a:pt x="34" y="85"/>
                    <a:pt x="36" y="85"/>
                  </a:cubicBezTo>
                  <a:cubicBezTo>
                    <a:pt x="39" y="84"/>
                    <a:pt x="41" y="83"/>
                    <a:pt x="43" y="82"/>
                  </a:cubicBezTo>
                  <a:cubicBezTo>
                    <a:pt x="45" y="80"/>
                    <a:pt x="46" y="79"/>
                    <a:pt x="47" y="77"/>
                  </a:cubicBezTo>
                  <a:cubicBezTo>
                    <a:pt x="48" y="75"/>
                    <a:pt x="49" y="72"/>
                    <a:pt x="49" y="70"/>
                  </a:cubicBezTo>
                  <a:cubicBezTo>
                    <a:pt x="49" y="67"/>
                    <a:pt x="48" y="65"/>
                    <a:pt x="47" y="63"/>
                  </a:cubicBezTo>
                  <a:cubicBezTo>
                    <a:pt x="45" y="61"/>
                    <a:pt x="44" y="59"/>
                    <a:pt x="42" y="58"/>
                  </a:cubicBezTo>
                  <a:cubicBezTo>
                    <a:pt x="39" y="56"/>
                    <a:pt x="37" y="55"/>
                    <a:pt x="34" y="54"/>
                  </a:cubicBezTo>
                  <a:cubicBezTo>
                    <a:pt x="32" y="53"/>
                    <a:pt x="29" y="52"/>
                    <a:pt x="26" y="51"/>
                  </a:cubicBezTo>
                  <a:cubicBezTo>
                    <a:pt x="23" y="50"/>
                    <a:pt x="20" y="48"/>
                    <a:pt x="18" y="47"/>
                  </a:cubicBezTo>
                  <a:cubicBezTo>
                    <a:pt x="15" y="46"/>
                    <a:pt x="12" y="44"/>
                    <a:pt x="10" y="42"/>
                  </a:cubicBezTo>
                  <a:cubicBezTo>
                    <a:pt x="8" y="40"/>
                    <a:pt x="7" y="38"/>
                    <a:pt x="5" y="35"/>
                  </a:cubicBezTo>
                  <a:cubicBezTo>
                    <a:pt x="4" y="32"/>
                    <a:pt x="3" y="29"/>
                    <a:pt x="3" y="25"/>
                  </a:cubicBezTo>
                  <a:cubicBezTo>
                    <a:pt x="3" y="22"/>
                    <a:pt x="4" y="19"/>
                    <a:pt x="5" y="16"/>
                  </a:cubicBezTo>
                  <a:cubicBezTo>
                    <a:pt x="6" y="13"/>
                    <a:pt x="8" y="10"/>
                    <a:pt x="10" y="8"/>
                  </a:cubicBezTo>
                  <a:cubicBezTo>
                    <a:pt x="13" y="6"/>
                    <a:pt x="16" y="4"/>
                    <a:pt x="20" y="2"/>
                  </a:cubicBezTo>
                  <a:cubicBezTo>
                    <a:pt x="24" y="1"/>
                    <a:pt x="28" y="0"/>
                    <a:pt x="33" y="0"/>
                  </a:cubicBezTo>
                  <a:cubicBezTo>
                    <a:pt x="36" y="0"/>
                    <a:pt x="38" y="0"/>
                    <a:pt x="40" y="1"/>
                  </a:cubicBezTo>
                  <a:cubicBezTo>
                    <a:pt x="42" y="1"/>
                    <a:pt x="44" y="2"/>
                    <a:pt x="46" y="2"/>
                  </a:cubicBezTo>
                  <a:cubicBezTo>
                    <a:pt x="48" y="3"/>
                    <a:pt x="49" y="3"/>
                    <a:pt x="51" y="4"/>
                  </a:cubicBezTo>
                  <a:cubicBezTo>
                    <a:pt x="52" y="5"/>
                    <a:pt x="53" y="5"/>
                    <a:pt x="54" y="6"/>
                  </a:cubicBezTo>
                  <a:cubicBezTo>
                    <a:pt x="54" y="6"/>
                    <a:pt x="55" y="7"/>
                    <a:pt x="55" y="7"/>
                  </a:cubicBezTo>
                  <a:cubicBezTo>
                    <a:pt x="55" y="8"/>
                    <a:pt x="55" y="8"/>
                    <a:pt x="56" y="8"/>
                  </a:cubicBezTo>
                  <a:cubicBezTo>
                    <a:pt x="56" y="9"/>
                    <a:pt x="56" y="9"/>
                    <a:pt x="56" y="10"/>
                  </a:cubicBezTo>
                  <a:cubicBezTo>
                    <a:pt x="56" y="10"/>
                    <a:pt x="56" y="11"/>
                    <a:pt x="56" y="12"/>
                  </a:cubicBezTo>
                  <a:cubicBezTo>
                    <a:pt x="56" y="13"/>
                    <a:pt x="56" y="13"/>
                    <a:pt x="56" y="14"/>
                  </a:cubicBezTo>
                  <a:cubicBezTo>
                    <a:pt x="56" y="14"/>
                    <a:pt x="55" y="15"/>
                    <a:pt x="55" y="15"/>
                  </a:cubicBezTo>
                  <a:cubicBezTo>
                    <a:pt x="55" y="16"/>
                    <a:pt x="55" y="16"/>
                    <a:pt x="55" y="16"/>
                  </a:cubicBezTo>
                  <a:cubicBezTo>
                    <a:pt x="54" y="17"/>
                    <a:pt x="54" y="17"/>
                    <a:pt x="54" y="17"/>
                  </a:cubicBezTo>
                  <a:cubicBezTo>
                    <a:pt x="53" y="17"/>
                    <a:pt x="52" y="16"/>
                    <a:pt x="51" y="16"/>
                  </a:cubicBezTo>
                  <a:cubicBezTo>
                    <a:pt x="50" y="15"/>
                    <a:pt x="49" y="14"/>
                    <a:pt x="47" y="13"/>
                  </a:cubicBezTo>
                  <a:cubicBezTo>
                    <a:pt x="45" y="13"/>
                    <a:pt x="43" y="12"/>
                    <a:pt x="41" y="11"/>
                  </a:cubicBezTo>
                  <a:cubicBezTo>
                    <a:pt x="39" y="10"/>
                    <a:pt x="36" y="10"/>
                    <a:pt x="33" y="10"/>
                  </a:cubicBezTo>
                  <a:cubicBezTo>
                    <a:pt x="30" y="10"/>
                    <a:pt x="27" y="10"/>
                    <a:pt x="25" y="11"/>
                  </a:cubicBezTo>
                  <a:cubicBezTo>
                    <a:pt x="22" y="12"/>
                    <a:pt x="21" y="13"/>
                    <a:pt x="19" y="14"/>
                  </a:cubicBezTo>
                  <a:cubicBezTo>
                    <a:pt x="18" y="15"/>
                    <a:pt x="16" y="17"/>
                    <a:pt x="16" y="19"/>
                  </a:cubicBezTo>
                  <a:cubicBezTo>
                    <a:pt x="15" y="20"/>
                    <a:pt x="15" y="22"/>
                    <a:pt x="15" y="24"/>
                  </a:cubicBezTo>
                  <a:cubicBezTo>
                    <a:pt x="15" y="27"/>
                    <a:pt x="15" y="30"/>
                    <a:pt x="16" y="32"/>
                  </a:cubicBezTo>
                  <a:cubicBezTo>
                    <a:pt x="18" y="34"/>
                    <a:pt x="20" y="35"/>
                    <a:pt x="22" y="37"/>
                  </a:cubicBezTo>
                  <a:cubicBezTo>
                    <a:pt x="24" y="38"/>
                    <a:pt x="26" y="39"/>
                    <a:pt x="29" y="41"/>
                  </a:cubicBezTo>
                  <a:cubicBezTo>
                    <a:pt x="32" y="42"/>
                    <a:pt x="35" y="43"/>
                    <a:pt x="37" y="44"/>
                  </a:cubicBezTo>
                  <a:cubicBezTo>
                    <a:pt x="40" y="45"/>
                    <a:pt x="43" y="46"/>
                    <a:pt x="46" y="48"/>
                  </a:cubicBezTo>
                  <a:cubicBezTo>
                    <a:pt x="49" y="49"/>
                    <a:pt x="51" y="50"/>
                    <a:pt x="53" y="52"/>
                  </a:cubicBezTo>
                  <a:cubicBezTo>
                    <a:pt x="55" y="54"/>
                    <a:pt x="57" y="57"/>
                    <a:pt x="58" y="59"/>
                  </a:cubicBezTo>
                  <a:cubicBezTo>
                    <a:pt x="60" y="62"/>
                    <a:pt x="60" y="65"/>
                    <a:pt x="60" y="69"/>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24" name="Freeform 17"/>
            <p:cNvSpPr>
              <a:spLocks/>
            </p:cNvSpPr>
            <p:nvPr/>
          </p:nvSpPr>
          <p:spPr bwMode="auto">
            <a:xfrm>
              <a:off x="5432410" y="6166383"/>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55B3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5" name="Freeform 18"/>
            <p:cNvSpPr>
              <a:spLocks/>
            </p:cNvSpPr>
            <p:nvPr/>
          </p:nvSpPr>
          <p:spPr bwMode="auto">
            <a:xfrm>
              <a:off x="5432410" y="6166383"/>
              <a:ext cx="136092" cy="153678"/>
            </a:xfrm>
            <a:custGeom>
              <a:avLst/>
              <a:gdLst>
                <a:gd name="T0" fmla="*/ 86 w 86"/>
                <a:gd name="T1" fmla="*/ 99 h 99"/>
                <a:gd name="T2" fmla="*/ 86 w 86"/>
                <a:gd name="T3" fmla="*/ 0 h 99"/>
                <a:gd name="T4" fmla="*/ 0 w 86"/>
                <a:gd name="T5" fmla="*/ 50 h 99"/>
              </a:gdLst>
              <a:ahLst/>
              <a:cxnLst>
                <a:cxn ang="0">
                  <a:pos x="T0" y="T1"/>
                </a:cxn>
                <a:cxn ang="0">
                  <a:pos x="T2" y="T3"/>
                </a:cxn>
                <a:cxn ang="0">
                  <a:pos x="T4" y="T5"/>
                </a:cxn>
              </a:cxnLst>
              <a:rect l="0" t="0" r="r" b="b"/>
              <a:pathLst>
                <a:path w="86" h="99">
                  <a:moveTo>
                    <a:pt x="86" y="99"/>
                  </a:moveTo>
                  <a:lnTo>
                    <a:pt x="86" y="0"/>
                  </a:lnTo>
                  <a:lnTo>
                    <a:pt x="0" y="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6" name="Freeform 19"/>
            <p:cNvSpPr>
              <a:spLocks/>
            </p:cNvSpPr>
            <p:nvPr/>
          </p:nvSpPr>
          <p:spPr bwMode="auto">
            <a:xfrm>
              <a:off x="5427663" y="6259521"/>
              <a:ext cx="136092" cy="152125"/>
            </a:xfrm>
            <a:custGeom>
              <a:avLst/>
              <a:gdLst>
                <a:gd name="T0" fmla="*/ 0 w 86"/>
                <a:gd name="T1" fmla="*/ 0 h 98"/>
                <a:gd name="T2" fmla="*/ 0 w 86"/>
                <a:gd name="T3" fmla="*/ 98 h 98"/>
                <a:gd name="T4" fmla="*/ 86 w 86"/>
                <a:gd name="T5" fmla="*/ 48 h 98"/>
                <a:gd name="T6" fmla="*/ 86 w 86"/>
                <a:gd name="T7" fmla="*/ 48 h 98"/>
                <a:gd name="T8" fmla="*/ 0 w 86"/>
                <a:gd name="T9" fmla="*/ 0 h 98"/>
              </a:gdLst>
              <a:ahLst/>
              <a:cxnLst>
                <a:cxn ang="0">
                  <a:pos x="T0" y="T1"/>
                </a:cxn>
                <a:cxn ang="0">
                  <a:pos x="T2" y="T3"/>
                </a:cxn>
                <a:cxn ang="0">
                  <a:pos x="T4" y="T5"/>
                </a:cxn>
                <a:cxn ang="0">
                  <a:pos x="T6" y="T7"/>
                </a:cxn>
                <a:cxn ang="0">
                  <a:pos x="T8" y="T9"/>
                </a:cxn>
              </a:cxnLst>
              <a:rect l="0" t="0" r="r" b="b"/>
              <a:pathLst>
                <a:path w="86" h="98">
                  <a:moveTo>
                    <a:pt x="0" y="0"/>
                  </a:moveTo>
                  <a:lnTo>
                    <a:pt x="0" y="98"/>
                  </a:lnTo>
                  <a:lnTo>
                    <a:pt x="86" y="48"/>
                  </a:lnTo>
                  <a:lnTo>
                    <a:pt x="86" y="48"/>
                  </a:lnTo>
                  <a:lnTo>
                    <a:pt x="0" y="0"/>
                  </a:lnTo>
                  <a:close/>
                </a:path>
              </a:pathLst>
            </a:custGeom>
            <a:solidFill>
              <a:srgbClr val="F39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7" name="Freeform 20"/>
            <p:cNvSpPr>
              <a:spLocks/>
            </p:cNvSpPr>
            <p:nvPr/>
          </p:nvSpPr>
          <p:spPr bwMode="auto">
            <a:xfrm>
              <a:off x="5432410" y="6349554"/>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E83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8" name="Freeform 21"/>
            <p:cNvSpPr>
              <a:spLocks/>
            </p:cNvSpPr>
            <p:nvPr/>
          </p:nvSpPr>
          <p:spPr bwMode="auto">
            <a:xfrm>
              <a:off x="5582745" y="6166383"/>
              <a:ext cx="136092" cy="153678"/>
            </a:xfrm>
            <a:custGeom>
              <a:avLst/>
              <a:gdLst>
                <a:gd name="T0" fmla="*/ 86 w 86"/>
                <a:gd name="T1" fmla="*/ 50 h 99"/>
                <a:gd name="T2" fmla="*/ 0 w 86"/>
                <a:gd name="T3" fmla="*/ 0 h 99"/>
                <a:gd name="T4" fmla="*/ 0 w 86"/>
                <a:gd name="T5" fmla="*/ 99 h 99"/>
                <a:gd name="T6" fmla="*/ 86 w 86"/>
                <a:gd name="T7" fmla="*/ 50 h 99"/>
              </a:gdLst>
              <a:ahLst/>
              <a:cxnLst>
                <a:cxn ang="0">
                  <a:pos x="T0" y="T1"/>
                </a:cxn>
                <a:cxn ang="0">
                  <a:pos x="T2" y="T3"/>
                </a:cxn>
                <a:cxn ang="0">
                  <a:pos x="T4" y="T5"/>
                </a:cxn>
                <a:cxn ang="0">
                  <a:pos x="T6" y="T7"/>
                </a:cxn>
              </a:cxnLst>
              <a:rect l="0" t="0" r="r" b="b"/>
              <a:pathLst>
                <a:path w="86" h="99">
                  <a:moveTo>
                    <a:pt x="86" y="50"/>
                  </a:moveTo>
                  <a:lnTo>
                    <a:pt x="0" y="0"/>
                  </a:lnTo>
                  <a:lnTo>
                    <a:pt x="0" y="99"/>
                  </a:lnTo>
                  <a:lnTo>
                    <a:pt x="86" y="50"/>
                  </a:lnTo>
                  <a:close/>
                </a:path>
              </a:pathLst>
            </a:custGeom>
            <a:solidFill>
              <a:srgbClr val="00A0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3302FB-3258-4317-BECF-8AD85F5EAA2C}"/>
              </a:ext>
            </a:extLst>
          </p:cNvPr>
          <p:cNvSpPr>
            <a:spLocks noGrp="1"/>
          </p:cNvSpPr>
          <p:nvPr>
            <p:ph idx="1"/>
          </p:nvPr>
        </p:nvSpPr>
        <p:spPr/>
        <p:txBody>
          <a:bodyPr>
            <a:normAutofit/>
          </a:bodyPr>
          <a:lstStyle/>
          <a:p>
            <a:pPr>
              <a:buFont typeface="Arial" panose="020B0604020202020204" pitchFamily="34" charset="0"/>
              <a:buChar char="•"/>
            </a:pPr>
            <a:r>
              <a:rPr lang="en-US" sz="2000" i="0" dirty="0"/>
              <a:t> Rig Counts: Resilient amid economic shifts, onshore and offshore counts correlate.</a:t>
            </a:r>
          </a:p>
          <a:p>
            <a:pPr>
              <a:buFont typeface="Arial" panose="020B0604020202020204" pitchFamily="34" charset="0"/>
              <a:buChar char="•"/>
            </a:pPr>
            <a:r>
              <a:rPr lang="en-US" sz="2000" i="0" dirty="0"/>
              <a:t>Rig Distribution: Stable oil-to-gas ratio reflects market preferences.</a:t>
            </a:r>
          </a:p>
          <a:p>
            <a:pPr>
              <a:buFont typeface="Arial" panose="020B0604020202020204" pitchFamily="34" charset="0"/>
              <a:buChar char="•"/>
            </a:pPr>
            <a:r>
              <a:rPr lang="en-US" sz="2000" i="0" dirty="0"/>
              <a:t>Production by States: Texas dominates, regional concentrations vary.</a:t>
            </a:r>
          </a:p>
          <a:p>
            <a:pPr>
              <a:buFont typeface="Arial" panose="020B0604020202020204" pitchFamily="34" charset="0"/>
              <a:buChar char="•"/>
            </a:pPr>
            <a:r>
              <a:rPr lang="en-US" sz="2000" i="0" dirty="0"/>
              <a:t>API Gravity Impact: Texas influences production across gravity categories.</a:t>
            </a:r>
          </a:p>
          <a:p>
            <a:pPr>
              <a:buFont typeface="Arial" panose="020B0604020202020204" pitchFamily="34" charset="0"/>
              <a:buChar char="•"/>
            </a:pPr>
            <a:r>
              <a:rPr lang="en-US" sz="2000" i="0" dirty="0"/>
              <a:t>Production-Price Relationship: Moderate correlation highlights price influence.</a:t>
            </a:r>
          </a:p>
          <a:p>
            <a:pPr>
              <a:buFont typeface="Arial" panose="020B0604020202020204" pitchFamily="34" charset="0"/>
              <a:buChar char="•"/>
            </a:pPr>
            <a:endParaRPr lang="en-US" sz="2000" i="0" dirty="0"/>
          </a:p>
        </p:txBody>
      </p:sp>
      <p:sp>
        <p:nvSpPr>
          <p:cNvPr id="3" name="Title 2">
            <a:extLst>
              <a:ext uri="{FF2B5EF4-FFF2-40B4-BE49-F238E27FC236}">
                <a16:creationId xmlns:a16="http://schemas.microsoft.com/office/drawing/2014/main" id="{4590A94E-F15F-4EC9-BA4D-195840929CBA}"/>
              </a:ext>
            </a:extLst>
          </p:cNvPr>
          <p:cNvSpPr>
            <a:spLocks noGrp="1"/>
          </p:cNvSpPr>
          <p:nvPr>
            <p:ph type="title"/>
          </p:nvPr>
        </p:nvSpPr>
        <p:spPr/>
        <p:txBody>
          <a:bodyPr/>
          <a:lstStyle/>
          <a:p>
            <a:r>
              <a:rPr lang="en-US" dirty="0"/>
              <a:t>Conclusion</a:t>
            </a:r>
          </a:p>
        </p:txBody>
      </p:sp>
    </p:spTree>
    <p:extLst>
      <p:ext uri="{BB962C8B-B14F-4D97-AF65-F5344CB8AC3E}">
        <p14:creationId xmlns:p14="http://schemas.microsoft.com/office/powerpoint/2010/main" val="1861578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395536" y="1268760"/>
            <a:ext cx="8568952" cy="5097710"/>
          </a:xfrm>
        </p:spPr>
        <p:txBody>
          <a:bodyPr>
            <a:normAutofit/>
          </a:bodyPr>
          <a:lstStyle/>
          <a:p>
            <a:pPr>
              <a:buFont typeface="Arial" panose="020B0604020202020204" pitchFamily="34" charset="0"/>
              <a:buChar char="•"/>
            </a:pPr>
            <a:r>
              <a:rPr lang="en-US" altLang="en-US" dirty="0" err="1"/>
              <a:t>Api</a:t>
            </a:r>
            <a:r>
              <a:rPr lang="en-US" altLang="en-US" dirty="0"/>
              <a:t> dashboard—U. S. Energy information administration(</a:t>
            </a:r>
            <a:r>
              <a:rPr lang="en-US" altLang="en-US" dirty="0" err="1"/>
              <a:t>Eia</a:t>
            </a:r>
            <a:r>
              <a:rPr lang="en-US" altLang="en-US" dirty="0"/>
              <a:t>)</a:t>
            </a:r>
            <a:r>
              <a:rPr lang="en-US" altLang="en-US" i="0" dirty="0"/>
              <a:t>. (n.d.). Retrieved February 14, 2024, from </a:t>
            </a:r>
            <a:r>
              <a:rPr lang="en-US" altLang="en-US" i="0" dirty="0">
                <a:hlinkClick r:id="rId3"/>
              </a:rPr>
              <a:t>https://www.eia.gov/opendata/browser/index.php</a:t>
            </a:r>
            <a:endParaRPr lang="en-US" altLang="en-US" i="0" dirty="0"/>
          </a:p>
          <a:p>
            <a:pPr>
              <a:buFont typeface="Arial" panose="020B0604020202020204" pitchFamily="34" charset="0"/>
              <a:buChar char="•"/>
            </a:pPr>
            <a:r>
              <a:rPr lang="en-US" altLang="en-US" dirty="0"/>
              <a:t>USA states </a:t>
            </a:r>
            <a:r>
              <a:rPr lang="en-US" altLang="en-US" dirty="0" err="1"/>
              <a:t>GeoJson</a:t>
            </a:r>
            <a:r>
              <a:rPr lang="en-US" altLang="en-US" i="0" dirty="0"/>
              <a:t>. (n.d.). Retrieved February 14, 2024, from https://www.kaggle.com/datasets/pompelmo/usa-states-geojson</a:t>
            </a:r>
          </a:p>
          <a:p>
            <a:pPr>
              <a:buFont typeface="Arial" panose="020B0604020202020204" pitchFamily="34" charset="0"/>
              <a:buChar char="•"/>
            </a:pPr>
            <a:endParaRPr lang="ko-KR" altLang="en-US" sz="2400" dirty="0"/>
          </a:p>
        </p:txBody>
      </p:sp>
      <p:sp>
        <p:nvSpPr>
          <p:cNvPr id="2" name="제목 1"/>
          <p:cNvSpPr>
            <a:spLocks noGrp="1"/>
          </p:cNvSpPr>
          <p:nvPr>
            <p:ph type="title"/>
          </p:nvPr>
        </p:nvSpPr>
        <p:spPr/>
        <p:txBody>
          <a:bodyPr/>
          <a:lstStyle/>
          <a:p>
            <a:r>
              <a:rPr lang="en-US" altLang="ko-KR" dirty="0"/>
              <a:t>References</a:t>
            </a:r>
            <a:endParaRPr lang="ko-KR" altLang="en-US" dirty="0"/>
          </a:p>
        </p:txBody>
      </p:sp>
    </p:spTree>
    <p:extLst>
      <p:ext uri="{BB962C8B-B14F-4D97-AF65-F5344CB8AC3E}">
        <p14:creationId xmlns:p14="http://schemas.microsoft.com/office/powerpoint/2010/main" val="3438079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rot="18759670">
            <a:off x="118400" y="2564466"/>
            <a:ext cx="2983409" cy="553998"/>
          </a:xfrm>
          <a:prstGeom prst="rect">
            <a:avLst/>
          </a:prstGeom>
          <a:noFill/>
        </p:spPr>
        <p:txBody>
          <a:bodyPr wrap="square" rtlCol="0" anchor="ctr">
            <a:spAutoFit/>
          </a:bodyPr>
          <a:lstStyle/>
          <a:p>
            <a:pPr algn="ctr"/>
            <a:r>
              <a:rPr lang="en-US" altLang="ko-KR" sz="3000" b="1" dirty="0">
                <a:solidFill>
                  <a:schemeClr val="bg1"/>
                </a:solidFill>
                <a:latin typeface="+mj-lt"/>
                <a:ea typeface="맑은 고딕" pitchFamily="50" charset="-127"/>
              </a:rPr>
              <a:t>CONTENTS</a:t>
            </a:r>
            <a:endParaRPr lang="ko-KR" altLang="en-US" sz="3000" b="1" dirty="0">
              <a:solidFill>
                <a:schemeClr val="bg1"/>
              </a:solidFill>
              <a:latin typeface="+mj-lt"/>
              <a:ea typeface="맑은 고딕" pitchFamily="50" charset="-127"/>
            </a:endParaRPr>
          </a:p>
        </p:txBody>
      </p:sp>
      <p:grpSp>
        <p:nvGrpSpPr>
          <p:cNvPr id="7" name="그룹 6"/>
          <p:cNvGrpSpPr/>
          <p:nvPr/>
        </p:nvGrpSpPr>
        <p:grpSpPr>
          <a:xfrm>
            <a:off x="4251091" y="1007218"/>
            <a:ext cx="4405952" cy="773286"/>
            <a:chOff x="4590857" y="1016743"/>
            <a:chExt cx="4149293" cy="773286"/>
          </a:xfrm>
        </p:grpSpPr>
        <p:grpSp>
          <p:nvGrpSpPr>
            <p:cNvPr id="85" name="그룹 84"/>
            <p:cNvGrpSpPr/>
            <p:nvPr/>
          </p:nvGrpSpPr>
          <p:grpSpPr>
            <a:xfrm>
              <a:off x="4590857" y="1016743"/>
              <a:ext cx="2952750" cy="773286"/>
              <a:chOff x="6106185" y="1181417"/>
              <a:chExt cx="2952750" cy="773286"/>
            </a:xfrm>
          </p:grpSpPr>
          <p:sp>
            <p:nvSpPr>
              <p:cNvPr id="87" name="Text Box 5"/>
              <p:cNvSpPr txBox="1">
                <a:spLocks noChangeArrowheads="1"/>
              </p:cNvSpPr>
              <p:nvPr/>
            </p:nvSpPr>
            <p:spPr bwMode="auto">
              <a:xfrm>
                <a:off x="6106185" y="1585371"/>
                <a:ext cx="2952750" cy="369332"/>
              </a:xfrm>
              <a:prstGeom prst="rect">
                <a:avLst/>
              </a:prstGeom>
              <a:noFill/>
              <a:ln w="9525">
                <a:noFill/>
                <a:miter lim="800000"/>
                <a:headEnd/>
                <a:tailEnd/>
              </a:ln>
            </p:spPr>
            <p:txBody>
              <a:bodyPr>
                <a:spAutoFit/>
              </a:bodyPr>
              <a:lstStyle/>
              <a:p>
                <a:pPr>
                  <a:defRPr/>
                </a:pPr>
                <a:r>
                  <a:rPr lang="en-US" altLang="ko-KR" b="1" dirty="0">
                    <a:solidFill>
                      <a:srgbClr val="272729"/>
                    </a:solidFill>
                    <a:latin typeface="+mj-lt"/>
                    <a:ea typeface="맑은 고딕" pitchFamily="50" charset="-127"/>
                  </a:rPr>
                  <a:t>Introduction</a:t>
                </a:r>
              </a:p>
            </p:txBody>
          </p:sp>
          <p:sp>
            <p:nvSpPr>
              <p:cNvPr id="89" name="TextBox 13"/>
              <p:cNvSpPr txBox="1">
                <a:spLocks noChangeArrowheads="1"/>
              </p:cNvSpPr>
              <p:nvPr/>
            </p:nvSpPr>
            <p:spPr bwMode="auto">
              <a:xfrm>
                <a:off x="6109511" y="1181417"/>
                <a:ext cx="478853" cy="477054"/>
              </a:xfrm>
              <a:prstGeom prst="rect">
                <a:avLst/>
              </a:prstGeom>
              <a:noFill/>
              <a:ln w="9525">
                <a:noFill/>
                <a:miter lim="800000"/>
                <a:headEnd/>
                <a:tailEnd/>
              </a:ln>
            </p:spPr>
            <p:txBody>
              <a:bodyPr wrap="none">
                <a:spAutoFit/>
              </a:bodyPr>
              <a:lstStyle/>
              <a:p>
                <a:pPr algn="ctr"/>
                <a:r>
                  <a:rPr lang="en-US" altLang="ko-KR" sz="2500" b="1" dirty="0">
                    <a:solidFill>
                      <a:srgbClr val="D8453E"/>
                    </a:solidFill>
                    <a:latin typeface="+mj-lt"/>
                    <a:ea typeface="맑은 고딕" pitchFamily="50" charset="-127"/>
                  </a:rPr>
                  <a:t>01</a:t>
                </a:r>
                <a:endParaRPr lang="ko-KR" altLang="en-US" sz="2500" b="1" dirty="0">
                  <a:solidFill>
                    <a:srgbClr val="D8453E"/>
                  </a:solidFill>
                  <a:latin typeface="+mj-lt"/>
                  <a:ea typeface="맑은 고딕" pitchFamily="50" charset="-127"/>
                </a:endParaRPr>
              </a:p>
            </p:txBody>
          </p:sp>
        </p:grpSp>
        <p:sp>
          <p:nvSpPr>
            <p:cNvPr id="5" name="직사각형 4"/>
            <p:cNvSpPr/>
            <p:nvPr/>
          </p:nvSpPr>
          <p:spPr>
            <a:xfrm>
              <a:off x="5069513" y="1256379"/>
              <a:ext cx="3670637" cy="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b="1">
                <a:solidFill>
                  <a:schemeClr val="bg1">
                    <a:lumMod val="75000"/>
                  </a:schemeClr>
                </a:solidFill>
                <a:latin typeface="+mj-lt"/>
                <a:ea typeface="맑은 고딕" pitchFamily="50" charset="-127"/>
              </a:endParaRPr>
            </a:p>
          </p:txBody>
        </p:sp>
      </p:grpSp>
      <p:grpSp>
        <p:nvGrpSpPr>
          <p:cNvPr id="101" name="그룹 100"/>
          <p:cNvGrpSpPr/>
          <p:nvPr/>
        </p:nvGrpSpPr>
        <p:grpSpPr>
          <a:xfrm>
            <a:off x="4251091" y="1993055"/>
            <a:ext cx="4405952" cy="773286"/>
            <a:chOff x="4590857" y="1016743"/>
            <a:chExt cx="4149293" cy="773286"/>
          </a:xfrm>
        </p:grpSpPr>
        <p:grpSp>
          <p:nvGrpSpPr>
            <p:cNvPr id="102" name="그룹 101"/>
            <p:cNvGrpSpPr/>
            <p:nvPr/>
          </p:nvGrpSpPr>
          <p:grpSpPr>
            <a:xfrm>
              <a:off x="4590857" y="1016743"/>
              <a:ext cx="2952750" cy="773286"/>
              <a:chOff x="6106185" y="1181417"/>
              <a:chExt cx="2952750" cy="773286"/>
            </a:xfrm>
          </p:grpSpPr>
          <p:sp>
            <p:nvSpPr>
              <p:cNvPr id="104" name="Text Box 5"/>
              <p:cNvSpPr txBox="1">
                <a:spLocks noChangeArrowheads="1"/>
              </p:cNvSpPr>
              <p:nvPr/>
            </p:nvSpPr>
            <p:spPr bwMode="auto">
              <a:xfrm>
                <a:off x="6106185" y="1585371"/>
                <a:ext cx="2952750" cy="369332"/>
              </a:xfrm>
              <a:prstGeom prst="rect">
                <a:avLst/>
              </a:prstGeom>
              <a:noFill/>
              <a:ln w="9525">
                <a:noFill/>
                <a:miter lim="800000"/>
                <a:headEnd/>
                <a:tailEnd/>
              </a:ln>
            </p:spPr>
            <p:txBody>
              <a:bodyPr>
                <a:spAutoFit/>
              </a:bodyPr>
              <a:lstStyle/>
              <a:p>
                <a:pPr>
                  <a:defRPr/>
                </a:pPr>
                <a:r>
                  <a:rPr lang="en-US" altLang="ko-KR" b="1" dirty="0" err="1">
                    <a:solidFill>
                      <a:srgbClr val="272729"/>
                    </a:solidFill>
                    <a:latin typeface="+mj-lt"/>
                    <a:ea typeface="맑은 고딕" pitchFamily="50" charset="-127"/>
                  </a:rPr>
                  <a:t>DataSet</a:t>
                </a:r>
                <a:endParaRPr lang="en-US" altLang="ko-KR" b="1" dirty="0">
                  <a:solidFill>
                    <a:srgbClr val="272729"/>
                  </a:solidFill>
                  <a:latin typeface="+mj-lt"/>
                  <a:ea typeface="맑은 고딕" pitchFamily="50" charset="-127"/>
                </a:endParaRPr>
              </a:p>
            </p:txBody>
          </p:sp>
          <p:sp>
            <p:nvSpPr>
              <p:cNvPr id="106" name="TextBox 13"/>
              <p:cNvSpPr txBox="1">
                <a:spLocks noChangeArrowheads="1"/>
              </p:cNvSpPr>
              <p:nvPr/>
            </p:nvSpPr>
            <p:spPr bwMode="auto">
              <a:xfrm>
                <a:off x="6109511" y="1181417"/>
                <a:ext cx="478853" cy="477054"/>
              </a:xfrm>
              <a:prstGeom prst="rect">
                <a:avLst/>
              </a:prstGeom>
              <a:noFill/>
              <a:ln w="9525">
                <a:noFill/>
                <a:miter lim="800000"/>
                <a:headEnd/>
                <a:tailEnd/>
              </a:ln>
            </p:spPr>
            <p:txBody>
              <a:bodyPr wrap="none">
                <a:spAutoFit/>
              </a:bodyPr>
              <a:lstStyle/>
              <a:p>
                <a:pPr algn="ctr"/>
                <a:r>
                  <a:rPr lang="en-US" altLang="ko-KR" sz="2500" b="1" dirty="0">
                    <a:solidFill>
                      <a:srgbClr val="D8453E"/>
                    </a:solidFill>
                    <a:latin typeface="+mj-lt"/>
                    <a:ea typeface="맑은 고딕" pitchFamily="50" charset="-127"/>
                  </a:rPr>
                  <a:t>02</a:t>
                </a:r>
                <a:endParaRPr lang="ko-KR" altLang="en-US" sz="2500" b="1" dirty="0">
                  <a:solidFill>
                    <a:srgbClr val="D8453E"/>
                  </a:solidFill>
                  <a:latin typeface="+mj-lt"/>
                  <a:ea typeface="맑은 고딕" pitchFamily="50" charset="-127"/>
                </a:endParaRPr>
              </a:p>
            </p:txBody>
          </p:sp>
        </p:grpSp>
        <p:sp>
          <p:nvSpPr>
            <p:cNvPr id="103" name="직사각형 102"/>
            <p:cNvSpPr/>
            <p:nvPr/>
          </p:nvSpPr>
          <p:spPr>
            <a:xfrm>
              <a:off x="5069513" y="1256379"/>
              <a:ext cx="3670637" cy="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b="1">
                <a:solidFill>
                  <a:schemeClr val="bg1">
                    <a:lumMod val="75000"/>
                  </a:schemeClr>
                </a:solidFill>
                <a:latin typeface="+mj-lt"/>
                <a:ea typeface="맑은 고딕" pitchFamily="50" charset="-127"/>
              </a:endParaRPr>
            </a:p>
          </p:txBody>
        </p:sp>
      </p:grpSp>
      <p:grpSp>
        <p:nvGrpSpPr>
          <p:cNvPr id="107" name="그룹 106"/>
          <p:cNvGrpSpPr/>
          <p:nvPr/>
        </p:nvGrpSpPr>
        <p:grpSpPr>
          <a:xfrm>
            <a:off x="4251091" y="2978892"/>
            <a:ext cx="4405952" cy="773286"/>
            <a:chOff x="4590857" y="1016743"/>
            <a:chExt cx="4149293" cy="773286"/>
          </a:xfrm>
        </p:grpSpPr>
        <p:grpSp>
          <p:nvGrpSpPr>
            <p:cNvPr id="108" name="그룹 107"/>
            <p:cNvGrpSpPr/>
            <p:nvPr/>
          </p:nvGrpSpPr>
          <p:grpSpPr>
            <a:xfrm>
              <a:off x="4590857" y="1016743"/>
              <a:ext cx="2952750" cy="773286"/>
              <a:chOff x="6106185" y="1181417"/>
              <a:chExt cx="2952750" cy="773286"/>
            </a:xfrm>
          </p:grpSpPr>
          <p:sp>
            <p:nvSpPr>
              <p:cNvPr id="110" name="Text Box 5"/>
              <p:cNvSpPr txBox="1">
                <a:spLocks noChangeArrowheads="1"/>
              </p:cNvSpPr>
              <p:nvPr/>
            </p:nvSpPr>
            <p:spPr bwMode="auto">
              <a:xfrm>
                <a:off x="6106185" y="1585371"/>
                <a:ext cx="2952750" cy="369332"/>
              </a:xfrm>
              <a:prstGeom prst="rect">
                <a:avLst/>
              </a:prstGeom>
              <a:noFill/>
              <a:ln w="9525">
                <a:noFill/>
                <a:miter lim="800000"/>
                <a:headEnd/>
                <a:tailEnd/>
              </a:ln>
            </p:spPr>
            <p:txBody>
              <a:bodyPr>
                <a:spAutoFit/>
              </a:bodyPr>
              <a:lstStyle/>
              <a:p>
                <a:pPr>
                  <a:defRPr/>
                </a:pPr>
                <a:r>
                  <a:rPr lang="en-US" altLang="ko-KR" b="1" dirty="0">
                    <a:solidFill>
                      <a:srgbClr val="272729"/>
                    </a:solidFill>
                    <a:latin typeface="+mj-lt"/>
                    <a:ea typeface="맑은 고딕" pitchFamily="50" charset="-127"/>
                  </a:rPr>
                  <a:t>Analysis</a:t>
                </a:r>
              </a:p>
            </p:txBody>
          </p:sp>
          <p:sp>
            <p:nvSpPr>
              <p:cNvPr id="112" name="TextBox 13"/>
              <p:cNvSpPr txBox="1">
                <a:spLocks noChangeArrowheads="1"/>
              </p:cNvSpPr>
              <p:nvPr/>
            </p:nvSpPr>
            <p:spPr bwMode="auto">
              <a:xfrm>
                <a:off x="6109511" y="1181417"/>
                <a:ext cx="478853" cy="477054"/>
              </a:xfrm>
              <a:prstGeom prst="rect">
                <a:avLst/>
              </a:prstGeom>
              <a:noFill/>
              <a:ln w="9525">
                <a:noFill/>
                <a:miter lim="800000"/>
                <a:headEnd/>
                <a:tailEnd/>
              </a:ln>
            </p:spPr>
            <p:txBody>
              <a:bodyPr wrap="none">
                <a:spAutoFit/>
              </a:bodyPr>
              <a:lstStyle/>
              <a:p>
                <a:pPr algn="ctr"/>
                <a:r>
                  <a:rPr lang="en-US" altLang="ko-KR" sz="2500" b="1" dirty="0">
                    <a:solidFill>
                      <a:srgbClr val="D8453E"/>
                    </a:solidFill>
                    <a:latin typeface="+mj-lt"/>
                    <a:ea typeface="맑은 고딕" pitchFamily="50" charset="-127"/>
                  </a:rPr>
                  <a:t>03</a:t>
                </a:r>
                <a:endParaRPr lang="ko-KR" altLang="en-US" sz="2500" b="1" dirty="0">
                  <a:solidFill>
                    <a:srgbClr val="D8453E"/>
                  </a:solidFill>
                  <a:latin typeface="+mj-lt"/>
                  <a:ea typeface="맑은 고딕" pitchFamily="50" charset="-127"/>
                </a:endParaRPr>
              </a:p>
            </p:txBody>
          </p:sp>
        </p:grpSp>
        <p:sp>
          <p:nvSpPr>
            <p:cNvPr id="109" name="직사각형 108"/>
            <p:cNvSpPr/>
            <p:nvPr/>
          </p:nvSpPr>
          <p:spPr>
            <a:xfrm>
              <a:off x="5069513" y="1256379"/>
              <a:ext cx="3670637" cy="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b="1">
                <a:solidFill>
                  <a:schemeClr val="bg1">
                    <a:lumMod val="75000"/>
                  </a:schemeClr>
                </a:solidFill>
                <a:latin typeface="+mj-lt"/>
                <a:ea typeface="맑은 고딕" pitchFamily="50" charset="-127"/>
              </a:endParaRPr>
            </a:p>
          </p:txBody>
        </p:sp>
      </p:grpSp>
      <p:grpSp>
        <p:nvGrpSpPr>
          <p:cNvPr id="113" name="그룹 112"/>
          <p:cNvGrpSpPr/>
          <p:nvPr/>
        </p:nvGrpSpPr>
        <p:grpSpPr>
          <a:xfrm>
            <a:off x="4251091" y="3964729"/>
            <a:ext cx="4405952" cy="773286"/>
            <a:chOff x="4590857" y="1016743"/>
            <a:chExt cx="4149293" cy="773286"/>
          </a:xfrm>
        </p:grpSpPr>
        <p:grpSp>
          <p:nvGrpSpPr>
            <p:cNvPr id="114" name="그룹 113"/>
            <p:cNvGrpSpPr/>
            <p:nvPr/>
          </p:nvGrpSpPr>
          <p:grpSpPr>
            <a:xfrm>
              <a:off x="4590857" y="1016743"/>
              <a:ext cx="2952750" cy="773286"/>
              <a:chOff x="6106185" y="1181417"/>
              <a:chExt cx="2952750" cy="773286"/>
            </a:xfrm>
          </p:grpSpPr>
          <p:sp>
            <p:nvSpPr>
              <p:cNvPr id="116" name="Text Box 5"/>
              <p:cNvSpPr txBox="1">
                <a:spLocks noChangeArrowheads="1"/>
              </p:cNvSpPr>
              <p:nvPr/>
            </p:nvSpPr>
            <p:spPr bwMode="auto">
              <a:xfrm>
                <a:off x="6106185" y="1585371"/>
                <a:ext cx="2952750" cy="369332"/>
              </a:xfrm>
              <a:prstGeom prst="rect">
                <a:avLst/>
              </a:prstGeom>
              <a:noFill/>
              <a:ln w="9525">
                <a:noFill/>
                <a:miter lim="800000"/>
                <a:headEnd/>
                <a:tailEnd/>
              </a:ln>
            </p:spPr>
            <p:txBody>
              <a:bodyPr>
                <a:spAutoFit/>
              </a:bodyPr>
              <a:lstStyle/>
              <a:p>
                <a:pPr>
                  <a:defRPr/>
                </a:pPr>
                <a:r>
                  <a:rPr lang="en-US" altLang="ko-KR" b="1" dirty="0">
                    <a:solidFill>
                      <a:srgbClr val="272729"/>
                    </a:solidFill>
                    <a:latin typeface="+mj-lt"/>
                    <a:ea typeface="맑은 고딕" pitchFamily="50" charset="-127"/>
                  </a:rPr>
                  <a:t>Conclusion</a:t>
                </a:r>
              </a:p>
            </p:txBody>
          </p:sp>
          <p:sp>
            <p:nvSpPr>
              <p:cNvPr id="118" name="TextBox 13"/>
              <p:cNvSpPr txBox="1">
                <a:spLocks noChangeArrowheads="1"/>
              </p:cNvSpPr>
              <p:nvPr/>
            </p:nvSpPr>
            <p:spPr bwMode="auto">
              <a:xfrm>
                <a:off x="6109511" y="1181417"/>
                <a:ext cx="478853" cy="477054"/>
              </a:xfrm>
              <a:prstGeom prst="rect">
                <a:avLst/>
              </a:prstGeom>
              <a:noFill/>
              <a:ln w="9525">
                <a:noFill/>
                <a:miter lim="800000"/>
                <a:headEnd/>
                <a:tailEnd/>
              </a:ln>
            </p:spPr>
            <p:txBody>
              <a:bodyPr wrap="none">
                <a:spAutoFit/>
              </a:bodyPr>
              <a:lstStyle/>
              <a:p>
                <a:pPr algn="ctr"/>
                <a:r>
                  <a:rPr lang="en-US" altLang="ko-KR" sz="2500" b="1" dirty="0">
                    <a:solidFill>
                      <a:srgbClr val="D8453E"/>
                    </a:solidFill>
                    <a:latin typeface="+mj-lt"/>
                    <a:ea typeface="맑은 고딕" pitchFamily="50" charset="-127"/>
                  </a:rPr>
                  <a:t>04</a:t>
                </a:r>
                <a:endParaRPr lang="ko-KR" altLang="en-US" sz="2500" b="1" dirty="0">
                  <a:solidFill>
                    <a:srgbClr val="D8453E"/>
                  </a:solidFill>
                  <a:latin typeface="+mj-lt"/>
                  <a:ea typeface="맑은 고딕" pitchFamily="50" charset="-127"/>
                </a:endParaRPr>
              </a:p>
            </p:txBody>
          </p:sp>
        </p:grpSp>
        <p:sp>
          <p:nvSpPr>
            <p:cNvPr id="115" name="직사각형 114"/>
            <p:cNvSpPr/>
            <p:nvPr/>
          </p:nvSpPr>
          <p:spPr>
            <a:xfrm>
              <a:off x="5069513" y="1256379"/>
              <a:ext cx="3670637" cy="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b="1">
                <a:solidFill>
                  <a:schemeClr val="bg1">
                    <a:lumMod val="75000"/>
                  </a:schemeClr>
                </a:solidFill>
                <a:latin typeface="+mj-lt"/>
                <a:ea typeface="맑은 고딕" pitchFamily="50" charset="-127"/>
              </a:endParaRPr>
            </a:p>
          </p:txBody>
        </p:sp>
      </p:grpSp>
      <p:grpSp>
        <p:nvGrpSpPr>
          <p:cNvPr id="119" name="그룹 118"/>
          <p:cNvGrpSpPr/>
          <p:nvPr/>
        </p:nvGrpSpPr>
        <p:grpSpPr>
          <a:xfrm>
            <a:off x="4251091" y="4950568"/>
            <a:ext cx="4405952" cy="773286"/>
            <a:chOff x="4590857" y="1016743"/>
            <a:chExt cx="4149293" cy="773286"/>
          </a:xfrm>
        </p:grpSpPr>
        <p:grpSp>
          <p:nvGrpSpPr>
            <p:cNvPr id="120" name="그룹 119"/>
            <p:cNvGrpSpPr/>
            <p:nvPr/>
          </p:nvGrpSpPr>
          <p:grpSpPr>
            <a:xfrm>
              <a:off x="4590857" y="1016743"/>
              <a:ext cx="2952750" cy="773286"/>
              <a:chOff x="6106185" y="1181417"/>
              <a:chExt cx="2952750" cy="773286"/>
            </a:xfrm>
          </p:grpSpPr>
          <p:sp>
            <p:nvSpPr>
              <p:cNvPr id="122" name="Text Box 5"/>
              <p:cNvSpPr txBox="1">
                <a:spLocks noChangeArrowheads="1"/>
              </p:cNvSpPr>
              <p:nvPr/>
            </p:nvSpPr>
            <p:spPr bwMode="auto">
              <a:xfrm>
                <a:off x="6106185" y="1585371"/>
                <a:ext cx="2952750" cy="369332"/>
              </a:xfrm>
              <a:prstGeom prst="rect">
                <a:avLst/>
              </a:prstGeom>
              <a:noFill/>
              <a:ln w="9525">
                <a:noFill/>
                <a:miter lim="800000"/>
                <a:headEnd/>
                <a:tailEnd/>
              </a:ln>
            </p:spPr>
            <p:txBody>
              <a:bodyPr>
                <a:spAutoFit/>
              </a:bodyPr>
              <a:lstStyle/>
              <a:p>
                <a:pPr>
                  <a:defRPr/>
                </a:pPr>
                <a:r>
                  <a:rPr lang="en-US" altLang="ko-KR" b="1" dirty="0">
                    <a:solidFill>
                      <a:srgbClr val="272729"/>
                    </a:solidFill>
                    <a:latin typeface="+mj-lt"/>
                    <a:ea typeface="맑은 고딕" pitchFamily="50" charset="-127"/>
                  </a:rPr>
                  <a:t>Reference</a:t>
                </a:r>
              </a:p>
            </p:txBody>
          </p:sp>
          <p:sp>
            <p:nvSpPr>
              <p:cNvPr id="124" name="TextBox 13"/>
              <p:cNvSpPr txBox="1">
                <a:spLocks noChangeArrowheads="1"/>
              </p:cNvSpPr>
              <p:nvPr/>
            </p:nvSpPr>
            <p:spPr bwMode="auto">
              <a:xfrm>
                <a:off x="6109511" y="1181417"/>
                <a:ext cx="478853" cy="477054"/>
              </a:xfrm>
              <a:prstGeom prst="rect">
                <a:avLst/>
              </a:prstGeom>
              <a:noFill/>
              <a:ln w="9525">
                <a:noFill/>
                <a:miter lim="800000"/>
                <a:headEnd/>
                <a:tailEnd/>
              </a:ln>
            </p:spPr>
            <p:txBody>
              <a:bodyPr wrap="none">
                <a:spAutoFit/>
              </a:bodyPr>
              <a:lstStyle/>
              <a:p>
                <a:pPr algn="ctr"/>
                <a:r>
                  <a:rPr lang="en-US" altLang="ko-KR" sz="2500" b="1" dirty="0">
                    <a:solidFill>
                      <a:srgbClr val="D8453E"/>
                    </a:solidFill>
                    <a:latin typeface="+mj-lt"/>
                    <a:ea typeface="맑은 고딕" pitchFamily="50" charset="-127"/>
                  </a:rPr>
                  <a:t>05</a:t>
                </a:r>
                <a:endParaRPr lang="ko-KR" altLang="en-US" sz="2500" b="1" dirty="0">
                  <a:solidFill>
                    <a:srgbClr val="D8453E"/>
                  </a:solidFill>
                  <a:latin typeface="+mj-lt"/>
                  <a:ea typeface="맑은 고딕" pitchFamily="50" charset="-127"/>
                </a:endParaRPr>
              </a:p>
            </p:txBody>
          </p:sp>
        </p:grpSp>
        <p:sp>
          <p:nvSpPr>
            <p:cNvPr id="121" name="직사각형 120"/>
            <p:cNvSpPr/>
            <p:nvPr/>
          </p:nvSpPr>
          <p:spPr>
            <a:xfrm>
              <a:off x="5069513" y="1256379"/>
              <a:ext cx="3670637" cy="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b="1">
                <a:solidFill>
                  <a:schemeClr val="bg1">
                    <a:lumMod val="75000"/>
                  </a:schemeClr>
                </a:solidFill>
                <a:latin typeface="+mj-lt"/>
                <a:ea typeface="맑은 고딕" pitchFamily="50" charset="-127"/>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INTRODUCTION</a:t>
            </a:r>
            <a:endParaRPr lang="ko-KR" altLang="en-US" dirty="0"/>
          </a:p>
        </p:txBody>
      </p:sp>
      <p:sp>
        <p:nvSpPr>
          <p:cNvPr id="37" name="내용 개체 틀 36"/>
          <p:cNvSpPr>
            <a:spLocks noGrp="1"/>
          </p:cNvSpPr>
          <p:nvPr>
            <p:ph idx="1"/>
          </p:nvPr>
        </p:nvSpPr>
        <p:spPr>
          <a:xfrm>
            <a:off x="395537" y="1268760"/>
            <a:ext cx="3672408" cy="4608512"/>
          </a:xfrm>
        </p:spPr>
        <p:txBody>
          <a:bodyPr>
            <a:normAutofit/>
          </a:bodyPr>
          <a:lstStyle/>
          <a:p>
            <a:pPr>
              <a:buFont typeface="Wingdings" panose="05000000000000000000" pitchFamily="2" charset="2"/>
              <a:buChar char="§"/>
            </a:pPr>
            <a:r>
              <a:rPr lang="en-US" altLang="ko-KR" sz="3200" i="0" dirty="0"/>
              <a:t>Importance of Crude Oil production to USA</a:t>
            </a:r>
          </a:p>
          <a:p>
            <a:pPr>
              <a:buFont typeface="Wingdings" panose="05000000000000000000" pitchFamily="2" charset="2"/>
              <a:buChar char="§"/>
            </a:pPr>
            <a:r>
              <a:rPr lang="en-US" altLang="ko-KR" sz="3200" i="0" dirty="0"/>
              <a:t>Purpose of </a:t>
            </a:r>
            <a:r>
              <a:rPr lang="en-US" altLang="ko-KR" sz="2800" i="0" dirty="0"/>
              <a:t>Analysis</a:t>
            </a:r>
            <a:endParaRPr lang="ko-KR" altLang="en-US" sz="2800" dirty="0"/>
          </a:p>
        </p:txBody>
      </p:sp>
      <p:pic>
        <p:nvPicPr>
          <p:cNvPr id="4" name="Picture 3">
            <a:extLst>
              <a:ext uri="{FF2B5EF4-FFF2-40B4-BE49-F238E27FC236}">
                <a16:creationId xmlns:a16="http://schemas.microsoft.com/office/drawing/2014/main" id="{97275F43-E499-4BAA-846E-4E994CB8F9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960" y="1412776"/>
            <a:ext cx="4805162" cy="432048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193188" y="1484784"/>
            <a:ext cx="4536504" cy="4176464"/>
          </a:xfrm>
        </p:spPr>
        <p:txBody>
          <a:bodyPr>
            <a:noAutofit/>
          </a:bodyPr>
          <a:lstStyle/>
          <a:p>
            <a:pPr>
              <a:buFont typeface="Arial" panose="020B0604020202020204" pitchFamily="34" charset="0"/>
              <a:buChar char="•"/>
            </a:pPr>
            <a:r>
              <a:rPr lang="en-US" altLang="ko-KR" sz="2800" dirty="0"/>
              <a:t>Source: U.S. Energy Information Administration (EIA)</a:t>
            </a:r>
          </a:p>
          <a:p>
            <a:pPr>
              <a:buFont typeface="Arial" panose="020B0604020202020204" pitchFamily="34" charset="0"/>
              <a:buChar char="•"/>
            </a:pPr>
            <a:r>
              <a:rPr lang="en-US" altLang="ko-KR" sz="2800" dirty="0"/>
              <a:t>Variables: Year, Product, State, Production Volume, </a:t>
            </a:r>
          </a:p>
          <a:p>
            <a:pPr>
              <a:buFont typeface="Arial" panose="020B0604020202020204" pitchFamily="34" charset="0"/>
              <a:buChar char="•"/>
            </a:pPr>
            <a:r>
              <a:rPr lang="en-US" altLang="ko-KR" sz="2800" dirty="0"/>
              <a:t>Preprocessing: Data retrieved via EIA API, cleaned, transformed, and merged</a:t>
            </a:r>
          </a:p>
        </p:txBody>
      </p:sp>
      <p:sp>
        <p:nvSpPr>
          <p:cNvPr id="2" name="제목 1"/>
          <p:cNvSpPr>
            <a:spLocks noGrp="1"/>
          </p:cNvSpPr>
          <p:nvPr>
            <p:ph type="title"/>
          </p:nvPr>
        </p:nvSpPr>
        <p:spPr/>
        <p:txBody>
          <a:bodyPr/>
          <a:lstStyle/>
          <a:p>
            <a:r>
              <a:rPr lang="en-US" altLang="ko-KR" dirty="0"/>
              <a:t>Dataset</a:t>
            </a:r>
            <a:endParaRPr lang="ko-KR" altLang="en-US" dirty="0"/>
          </a:p>
        </p:txBody>
      </p:sp>
      <p:pic>
        <p:nvPicPr>
          <p:cNvPr id="7" name="Picture 6">
            <a:extLst>
              <a:ext uri="{FF2B5EF4-FFF2-40B4-BE49-F238E27FC236}">
                <a16:creationId xmlns:a16="http://schemas.microsoft.com/office/drawing/2014/main" id="{223FB703-411B-4929-A253-82D7A2E087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056" y="1585342"/>
            <a:ext cx="4041957" cy="400389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E24829-B318-45AE-913D-0F08C05EE3ED}"/>
              </a:ext>
            </a:extLst>
          </p:cNvPr>
          <p:cNvSpPr>
            <a:spLocks noGrp="1"/>
          </p:cNvSpPr>
          <p:nvPr>
            <p:ph type="title"/>
          </p:nvPr>
        </p:nvSpPr>
        <p:spPr/>
        <p:txBody>
          <a:bodyPr>
            <a:normAutofit fontScale="90000"/>
          </a:bodyPr>
          <a:lstStyle/>
          <a:p>
            <a:r>
              <a:rPr lang="en-US" dirty="0"/>
              <a:t>Analysis 1- How has the rig count varied over the years,</a:t>
            </a:r>
            <a:br>
              <a:rPr lang="en-US" dirty="0"/>
            </a:br>
            <a:r>
              <a:rPr lang="en-US" dirty="0"/>
              <a:t> and what is the trend for onshore vs. offshore rigs?</a:t>
            </a:r>
          </a:p>
        </p:txBody>
      </p:sp>
      <p:pic>
        <p:nvPicPr>
          <p:cNvPr id="9" name="Picture 8">
            <a:extLst>
              <a:ext uri="{FF2B5EF4-FFF2-40B4-BE49-F238E27FC236}">
                <a16:creationId xmlns:a16="http://schemas.microsoft.com/office/drawing/2014/main" id="{66C3638B-4720-4763-B4B6-DC607CB02FFE}"/>
              </a:ext>
            </a:extLst>
          </p:cNvPr>
          <p:cNvPicPr>
            <a:picLocks noChangeAspect="1"/>
          </p:cNvPicPr>
          <p:nvPr/>
        </p:nvPicPr>
        <p:blipFill>
          <a:blip r:embed="rId3"/>
          <a:stretch>
            <a:fillRect/>
          </a:stretch>
        </p:blipFill>
        <p:spPr>
          <a:xfrm>
            <a:off x="1" y="908720"/>
            <a:ext cx="6012160" cy="2854816"/>
          </a:xfrm>
          <a:prstGeom prst="rect">
            <a:avLst/>
          </a:prstGeom>
        </p:spPr>
      </p:pic>
      <p:pic>
        <p:nvPicPr>
          <p:cNvPr id="12" name="Content Placeholder 11">
            <a:extLst>
              <a:ext uri="{FF2B5EF4-FFF2-40B4-BE49-F238E27FC236}">
                <a16:creationId xmlns:a16="http://schemas.microsoft.com/office/drawing/2014/main" id="{FDDC9436-B542-495C-8994-31FA86BA3BE7}"/>
              </a:ext>
            </a:extLst>
          </p:cNvPr>
          <p:cNvPicPr>
            <a:picLocks noGrp="1" noChangeAspect="1"/>
          </p:cNvPicPr>
          <p:nvPr>
            <p:ph idx="1"/>
          </p:nvPr>
        </p:nvPicPr>
        <p:blipFill>
          <a:blip r:embed="rId4"/>
          <a:stretch>
            <a:fillRect/>
          </a:stretch>
        </p:blipFill>
        <p:spPr>
          <a:xfrm>
            <a:off x="114758" y="3573016"/>
            <a:ext cx="5897404" cy="2813730"/>
          </a:xfrm>
          <a:prstGeom prst="rect">
            <a:avLst/>
          </a:prstGeom>
        </p:spPr>
      </p:pic>
      <p:sp>
        <p:nvSpPr>
          <p:cNvPr id="13" name="TextBox 12">
            <a:extLst>
              <a:ext uri="{FF2B5EF4-FFF2-40B4-BE49-F238E27FC236}">
                <a16:creationId xmlns:a16="http://schemas.microsoft.com/office/drawing/2014/main" id="{F2A53CFC-7FD7-4A2F-A404-D58A4A7A3FA9}"/>
              </a:ext>
            </a:extLst>
          </p:cNvPr>
          <p:cNvSpPr txBox="1"/>
          <p:nvPr/>
        </p:nvSpPr>
        <p:spPr>
          <a:xfrm>
            <a:off x="6012162" y="1283348"/>
            <a:ext cx="3131838"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latin typeface="+mj-lt"/>
              </a:rPr>
              <a:t>Flunctuations</a:t>
            </a:r>
            <a:r>
              <a:rPr lang="en-US" sz="2400" dirty="0">
                <a:latin typeface="+mj-lt"/>
              </a:rPr>
              <a:t> in</a:t>
            </a:r>
          </a:p>
          <a:p>
            <a:r>
              <a:rPr lang="en-US" sz="2400" dirty="0">
                <a:latin typeface="+mj-lt"/>
              </a:rPr>
              <a:t>    Rig Counts</a:t>
            </a:r>
          </a:p>
          <a:p>
            <a:pPr marL="285750" indent="-285750">
              <a:buFont typeface="Arial" panose="020B0604020202020204" pitchFamily="34" charset="0"/>
              <a:buChar char="•"/>
            </a:pPr>
            <a:r>
              <a:rPr lang="en-US" sz="2400" dirty="0">
                <a:latin typeface="+mj-lt"/>
              </a:rPr>
              <a:t>Correlation between Offshore Rig count</a:t>
            </a:r>
          </a:p>
          <a:p>
            <a:r>
              <a:rPr lang="en-US" sz="2400" dirty="0">
                <a:latin typeface="+mj-lt"/>
              </a:rPr>
              <a:t>    and Onshore Rig</a:t>
            </a:r>
          </a:p>
          <a:p>
            <a:r>
              <a:rPr lang="en-US" sz="2400" dirty="0">
                <a:latin typeface="+mj-lt"/>
              </a:rPr>
              <a:t>    count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2279519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0F6C50-4A01-45BC-827B-D328D3076D7B}"/>
              </a:ext>
            </a:extLst>
          </p:cNvPr>
          <p:cNvSpPr>
            <a:spLocks noGrp="1"/>
          </p:cNvSpPr>
          <p:nvPr>
            <p:ph type="title"/>
          </p:nvPr>
        </p:nvSpPr>
        <p:spPr/>
        <p:txBody>
          <a:bodyPr>
            <a:normAutofit fontScale="90000"/>
          </a:bodyPr>
          <a:lstStyle/>
          <a:p>
            <a:r>
              <a:rPr lang="en-US" dirty="0"/>
              <a:t>Analysis 2: </a:t>
            </a:r>
            <a:r>
              <a:rPr lang="en-US" altLang="en-US" dirty="0"/>
              <a:t>What is the distribution of rig count by type</a:t>
            </a:r>
            <a:br>
              <a:rPr lang="en-US" altLang="en-US" dirty="0"/>
            </a:br>
            <a:r>
              <a:rPr lang="en-US" altLang="en-US" dirty="0"/>
              <a:t> (oil vs. gas) over the years?</a:t>
            </a:r>
            <a:br>
              <a:rPr lang="en-US" altLang="en-US" dirty="0"/>
            </a:br>
            <a:endParaRPr lang="en-US" dirty="0"/>
          </a:p>
        </p:txBody>
      </p:sp>
      <p:sp>
        <p:nvSpPr>
          <p:cNvPr id="6" name="TextBox 5">
            <a:extLst>
              <a:ext uri="{FF2B5EF4-FFF2-40B4-BE49-F238E27FC236}">
                <a16:creationId xmlns:a16="http://schemas.microsoft.com/office/drawing/2014/main" id="{3055648B-D572-4783-A273-3AD3EA189D0B}"/>
              </a:ext>
            </a:extLst>
          </p:cNvPr>
          <p:cNvSpPr txBox="1"/>
          <p:nvPr/>
        </p:nvSpPr>
        <p:spPr>
          <a:xfrm>
            <a:off x="6660232" y="1124744"/>
            <a:ext cx="2088232" cy="3384376"/>
          </a:xfrm>
          <a:prstGeom prst="rect">
            <a:avLst/>
          </a:prstGeom>
          <a:noFill/>
        </p:spPr>
        <p:txBody>
          <a:bodyPr wrap="square" rtlCol="0">
            <a:spAutoFit/>
          </a:bodyPr>
          <a:lstStyle/>
          <a:p>
            <a:endParaRPr lang="en-US" dirty="0"/>
          </a:p>
        </p:txBody>
      </p:sp>
      <p:sp>
        <p:nvSpPr>
          <p:cNvPr id="7" name="TextBox 6">
            <a:extLst>
              <a:ext uri="{FF2B5EF4-FFF2-40B4-BE49-F238E27FC236}">
                <a16:creationId xmlns:a16="http://schemas.microsoft.com/office/drawing/2014/main" id="{B88D949F-98C2-4BAC-BA5E-84D825376756}"/>
              </a:ext>
            </a:extLst>
          </p:cNvPr>
          <p:cNvSpPr txBox="1"/>
          <p:nvPr/>
        </p:nvSpPr>
        <p:spPr>
          <a:xfrm>
            <a:off x="6327648" y="1283348"/>
            <a:ext cx="2816351" cy="2769989"/>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latin typeface="+mj-lt"/>
              </a:rPr>
              <a:t>Flunctuations</a:t>
            </a:r>
            <a:r>
              <a:rPr lang="en-US" sz="2400" dirty="0">
                <a:latin typeface="+mj-lt"/>
              </a:rPr>
              <a:t> in</a:t>
            </a:r>
          </a:p>
          <a:p>
            <a:r>
              <a:rPr lang="en-US" sz="2400" dirty="0">
                <a:latin typeface="+mj-lt"/>
              </a:rPr>
              <a:t>    Rig Counts</a:t>
            </a:r>
          </a:p>
          <a:p>
            <a:pPr marL="285750" indent="-285750">
              <a:buFont typeface="Arial" panose="020B0604020202020204" pitchFamily="34" charset="0"/>
              <a:buChar char="•"/>
            </a:pPr>
            <a:r>
              <a:rPr lang="en-US" sz="2400" dirty="0">
                <a:latin typeface="+mj-lt"/>
              </a:rPr>
              <a:t>Rig Ratio Stability with Oil and Gas</a:t>
            </a:r>
          </a:p>
          <a:p>
            <a:r>
              <a:rPr lang="en-US" sz="2400" dirty="0">
                <a:latin typeface="+mj-lt"/>
              </a:rPr>
              <a:t>    Locations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pic>
        <p:nvPicPr>
          <p:cNvPr id="10" name="Picture 9">
            <a:extLst>
              <a:ext uri="{FF2B5EF4-FFF2-40B4-BE49-F238E27FC236}">
                <a16:creationId xmlns:a16="http://schemas.microsoft.com/office/drawing/2014/main" id="{67E8166D-FC54-4DA7-9F24-A757BBEDC25C}"/>
              </a:ext>
            </a:extLst>
          </p:cNvPr>
          <p:cNvPicPr>
            <a:picLocks noChangeAspect="1"/>
          </p:cNvPicPr>
          <p:nvPr/>
        </p:nvPicPr>
        <p:blipFill>
          <a:blip r:embed="rId3"/>
          <a:stretch>
            <a:fillRect/>
          </a:stretch>
        </p:blipFill>
        <p:spPr>
          <a:xfrm>
            <a:off x="15950" y="866285"/>
            <a:ext cx="6248747" cy="2865449"/>
          </a:xfrm>
          <a:prstGeom prst="rect">
            <a:avLst/>
          </a:prstGeom>
        </p:spPr>
      </p:pic>
      <p:pic>
        <p:nvPicPr>
          <p:cNvPr id="11" name="Picture 10">
            <a:extLst>
              <a:ext uri="{FF2B5EF4-FFF2-40B4-BE49-F238E27FC236}">
                <a16:creationId xmlns:a16="http://schemas.microsoft.com/office/drawing/2014/main" id="{B335F58F-3795-4368-9D90-07A72C25A8E0}"/>
              </a:ext>
            </a:extLst>
          </p:cNvPr>
          <p:cNvPicPr>
            <a:picLocks noChangeAspect="1"/>
          </p:cNvPicPr>
          <p:nvPr/>
        </p:nvPicPr>
        <p:blipFill>
          <a:blip r:embed="rId4"/>
          <a:stretch>
            <a:fillRect/>
          </a:stretch>
        </p:blipFill>
        <p:spPr>
          <a:xfrm>
            <a:off x="0" y="3711808"/>
            <a:ext cx="6823451" cy="3056889"/>
          </a:xfrm>
          <a:prstGeom prst="rect">
            <a:avLst/>
          </a:prstGeom>
        </p:spPr>
      </p:pic>
    </p:spTree>
    <p:extLst>
      <p:ext uri="{BB962C8B-B14F-4D97-AF65-F5344CB8AC3E}">
        <p14:creationId xmlns:p14="http://schemas.microsoft.com/office/powerpoint/2010/main" val="4135081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B257813-3EAC-441B-AC88-EF1074BBB766}"/>
              </a:ext>
            </a:extLst>
          </p:cNvPr>
          <p:cNvPicPr>
            <a:picLocks noGrp="1" noChangeAspect="1"/>
          </p:cNvPicPr>
          <p:nvPr>
            <p:ph idx="1"/>
          </p:nvPr>
        </p:nvPicPr>
        <p:blipFill>
          <a:blip r:embed="rId3"/>
          <a:stretch>
            <a:fillRect/>
          </a:stretch>
        </p:blipFill>
        <p:spPr>
          <a:xfrm>
            <a:off x="0" y="823353"/>
            <a:ext cx="6228184" cy="3008228"/>
          </a:xfrm>
          <a:prstGeom prst="rect">
            <a:avLst/>
          </a:prstGeom>
        </p:spPr>
      </p:pic>
      <p:sp>
        <p:nvSpPr>
          <p:cNvPr id="3" name="Title 2">
            <a:extLst>
              <a:ext uri="{FF2B5EF4-FFF2-40B4-BE49-F238E27FC236}">
                <a16:creationId xmlns:a16="http://schemas.microsoft.com/office/drawing/2014/main" id="{D92B0F91-920C-4ECC-A69B-AB7A79FB0C55}"/>
              </a:ext>
            </a:extLst>
          </p:cNvPr>
          <p:cNvSpPr>
            <a:spLocks noGrp="1"/>
          </p:cNvSpPr>
          <p:nvPr>
            <p:ph type="title"/>
          </p:nvPr>
        </p:nvSpPr>
        <p:spPr/>
        <p:txBody>
          <a:bodyPr>
            <a:normAutofit fontScale="90000"/>
          </a:bodyPr>
          <a:lstStyle/>
          <a:p>
            <a:r>
              <a:rPr lang="en-US" dirty="0"/>
              <a:t>Analysis 3: </a:t>
            </a:r>
            <a:r>
              <a:rPr lang="en-US" altLang="en-US" dirty="0"/>
              <a:t>How does crude oil production vary across states, and what are the top producing states?</a:t>
            </a:r>
            <a:br>
              <a:rPr lang="en-US" altLang="en-US" dirty="0"/>
            </a:br>
            <a:endParaRPr lang="en-US" dirty="0"/>
          </a:p>
        </p:txBody>
      </p:sp>
      <p:pic>
        <p:nvPicPr>
          <p:cNvPr id="6" name="Picture 5">
            <a:extLst>
              <a:ext uri="{FF2B5EF4-FFF2-40B4-BE49-F238E27FC236}">
                <a16:creationId xmlns:a16="http://schemas.microsoft.com/office/drawing/2014/main" id="{C68392EF-D323-486B-8284-8B00D41C4999}"/>
              </a:ext>
            </a:extLst>
          </p:cNvPr>
          <p:cNvPicPr>
            <a:picLocks noChangeAspect="1"/>
          </p:cNvPicPr>
          <p:nvPr/>
        </p:nvPicPr>
        <p:blipFill>
          <a:blip r:embed="rId4"/>
          <a:stretch>
            <a:fillRect/>
          </a:stretch>
        </p:blipFill>
        <p:spPr>
          <a:xfrm>
            <a:off x="0" y="3831581"/>
            <a:ext cx="6660232" cy="3008228"/>
          </a:xfrm>
          <a:prstGeom prst="rect">
            <a:avLst/>
          </a:prstGeom>
        </p:spPr>
      </p:pic>
      <p:sp>
        <p:nvSpPr>
          <p:cNvPr id="7" name="TextBox 6">
            <a:extLst>
              <a:ext uri="{FF2B5EF4-FFF2-40B4-BE49-F238E27FC236}">
                <a16:creationId xmlns:a16="http://schemas.microsoft.com/office/drawing/2014/main" id="{BB98A628-2F53-48F5-A697-5988B800C193}"/>
              </a:ext>
            </a:extLst>
          </p:cNvPr>
          <p:cNvSpPr txBox="1"/>
          <p:nvPr/>
        </p:nvSpPr>
        <p:spPr>
          <a:xfrm>
            <a:off x="6228184" y="822482"/>
            <a:ext cx="2915816" cy="3139321"/>
          </a:xfrm>
          <a:prstGeom prst="rect">
            <a:avLst/>
          </a:prstGeom>
          <a:noFill/>
        </p:spPr>
        <p:txBody>
          <a:bodyPr wrap="square" rtlCol="0">
            <a:spAutoFit/>
          </a:bodyPr>
          <a:lstStyle/>
          <a:p>
            <a:pPr marL="285750" indent="-285750">
              <a:buFont typeface="Arial" panose="020B0604020202020204" pitchFamily="34" charset="0"/>
              <a:buChar char="•"/>
            </a:pPr>
            <a:r>
              <a:rPr lang="en-US" b="1" dirty="0"/>
              <a:t>Geographical clustering </a:t>
            </a:r>
          </a:p>
          <a:p>
            <a:r>
              <a:rPr lang="en-US" b="1" dirty="0"/>
              <a:t>      indicates regional </a:t>
            </a:r>
          </a:p>
          <a:p>
            <a:r>
              <a:rPr lang="en-US" b="1" dirty="0"/>
              <a:t>      production hubs.</a:t>
            </a:r>
          </a:p>
          <a:p>
            <a:pPr marL="285750" indent="-285750">
              <a:buFont typeface="Arial" panose="020B0604020202020204" pitchFamily="34" charset="0"/>
              <a:buChar char="•"/>
            </a:pPr>
            <a:r>
              <a:rPr lang="en-US" b="1" dirty="0"/>
              <a:t>Top three states (Texas, </a:t>
            </a:r>
          </a:p>
          <a:p>
            <a:r>
              <a:rPr lang="en-US" b="1" dirty="0"/>
              <a:t>       North Dakota, Gulf of </a:t>
            </a:r>
          </a:p>
          <a:p>
            <a:r>
              <a:rPr lang="en-US" b="1" dirty="0"/>
              <a:t>       Mexico) contribute </a:t>
            </a:r>
          </a:p>
          <a:p>
            <a:r>
              <a:rPr lang="en-US" b="1" dirty="0"/>
              <a:t>       two-thirds of total US</a:t>
            </a:r>
          </a:p>
          <a:p>
            <a:r>
              <a:rPr lang="en-US" b="1" dirty="0"/>
              <a:t>       production.</a:t>
            </a:r>
          </a:p>
          <a:p>
            <a:pPr marL="285750" indent="-285750">
              <a:buFont typeface="Arial" panose="020B0604020202020204" pitchFamily="34" charset="0"/>
              <a:buChar char="•"/>
            </a:pPr>
            <a:r>
              <a:rPr lang="en-US" b="1" dirty="0"/>
              <a:t>Texas leads with 40.9% of </a:t>
            </a:r>
          </a:p>
          <a:p>
            <a:r>
              <a:rPr lang="en-US" b="1" dirty="0"/>
              <a:t>       the nation's oil production.</a:t>
            </a:r>
            <a:endParaRPr lang="en-US" dirty="0"/>
          </a:p>
        </p:txBody>
      </p:sp>
    </p:spTree>
    <p:extLst>
      <p:ext uri="{BB962C8B-B14F-4D97-AF65-F5344CB8AC3E}">
        <p14:creationId xmlns:p14="http://schemas.microsoft.com/office/powerpoint/2010/main" val="1409608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14A7EBE-67D9-416B-AC0A-FE7BB5AE5DF8}"/>
              </a:ext>
            </a:extLst>
          </p:cNvPr>
          <p:cNvPicPr>
            <a:picLocks noGrp="1" noChangeAspect="1"/>
          </p:cNvPicPr>
          <p:nvPr>
            <p:ph idx="1"/>
          </p:nvPr>
        </p:nvPicPr>
        <p:blipFill>
          <a:blip r:embed="rId3"/>
          <a:stretch>
            <a:fillRect/>
          </a:stretch>
        </p:blipFill>
        <p:spPr>
          <a:xfrm>
            <a:off x="1" y="1124744"/>
            <a:ext cx="6732241" cy="5112568"/>
          </a:xfrm>
          <a:prstGeom prst="rect">
            <a:avLst/>
          </a:prstGeom>
        </p:spPr>
      </p:pic>
      <p:sp>
        <p:nvSpPr>
          <p:cNvPr id="3" name="Title 2">
            <a:extLst>
              <a:ext uri="{FF2B5EF4-FFF2-40B4-BE49-F238E27FC236}">
                <a16:creationId xmlns:a16="http://schemas.microsoft.com/office/drawing/2014/main" id="{3B69D762-C71D-4F3E-BDAC-2E869456288F}"/>
              </a:ext>
            </a:extLst>
          </p:cNvPr>
          <p:cNvSpPr>
            <a:spLocks noGrp="1"/>
          </p:cNvSpPr>
          <p:nvPr>
            <p:ph type="title"/>
          </p:nvPr>
        </p:nvSpPr>
        <p:spPr>
          <a:xfrm>
            <a:off x="179512" y="188640"/>
            <a:ext cx="7661196" cy="864096"/>
          </a:xfrm>
        </p:spPr>
        <p:txBody>
          <a:bodyPr>
            <a:normAutofit fontScale="90000"/>
          </a:bodyPr>
          <a:lstStyle/>
          <a:p>
            <a:r>
              <a:rPr lang="en-US" sz="2200" dirty="0"/>
              <a:t>Analysis 4: </a:t>
            </a:r>
            <a:r>
              <a:rPr lang="en-US" altLang="en-US" sz="2200" dirty="0"/>
              <a:t>What is the relationship between API gravity</a:t>
            </a:r>
            <a:br>
              <a:rPr lang="en-US" altLang="en-US" sz="2200" dirty="0"/>
            </a:br>
            <a:r>
              <a:rPr lang="en-US" altLang="en-US" sz="2200" dirty="0"/>
              <a:t> and crude oil production per day, and how does it vary </a:t>
            </a:r>
            <a:br>
              <a:rPr lang="en-US" altLang="en-US" sz="2200" dirty="0"/>
            </a:br>
            <a:r>
              <a:rPr lang="en-US" altLang="en-US" sz="2200" dirty="0"/>
              <a:t>by state?</a:t>
            </a:r>
            <a:br>
              <a:rPr lang="en-US" altLang="en-US" dirty="0"/>
            </a:br>
            <a:endParaRPr lang="en-US" dirty="0"/>
          </a:p>
        </p:txBody>
      </p:sp>
      <p:sp>
        <p:nvSpPr>
          <p:cNvPr id="5" name="TextBox 4">
            <a:extLst>
              <a:ext uri="{FF2B5EF4-FFF2-40B4-BE49-F238E27FC236}">
                <a16:creationId xmlns:a16="http://schemas.microsoft.com/office/drawing/2014/main" id="{424B5817-3637-4A0A-86F6-0AC3DBB40C0F}"/>
              </a:ext>
            </a:extLst>
          </p:cNvPr>
          <p:cNvSpPr txBox="1"/>
          <p:nvPr/>
        </p:nvSpPr>
        <p:spPr>
          <a:xfrm>
            <a:off x="6615952" y="1700808"/>
            <a:ext cx="2528047" cy="3139321"/>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a:latin typeface="+mj-lt"/>
              </a:rPr>
              <a:t>Most production falls in the 40.1% to 50% </a:t>
            </a:r>
          </a:p>
          <a:p>
            <a:r>
              <a:rPr lang="en-US" dirty="0">
                <a:latin typeface="+mj-lt"/>
              </a:rPr>
              <a:t>      range.</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dirty="0">
                <a:latin typeface="+mj-lt"/>
              </a:rPr>
              <a:t>Texas leads in most of the categories</a:t>
            </a:r>
          </a:p>
          <a:p>
            <a:endParaRPr lang="en-US" dirty="0">
              <a:latin typeface="+mj-lt"/>
            </a:endParaRPr>
          </a:p>
          <a:p>
            <a:pPr marL="285750" indent="-285750">
              <a:buFont typeface="Arial" panose="020B0604020202020204" pitchFamily="34" charset="0"/>
              <a:buChar char="•"/>
            </a:pPr>
            <a:r>
              <a:rPr lang="en-US" dirty="0">
                <a:latin typeface="+mj-lt"/>
              </a:rPr>
              <a:t>Higher prevalence of 30% or less in Gulf of Mexico.</a:t>
            </a:r>
          </a:p>
        </p:txBody>
      </p:sp>
    </p:spTree>
    <p:extLst>
      <p:ext uri="{BB962C8B-B14F-4D97-AF65-F5344CB8AC3E}">
        <p14:creationId xmlns:p14="http://schemas.microsoft.com/office/powerpoint/2010/main" val="3148800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D27360B-CA6B-4C11-9D30-E09A585D1ED9}"/>
              </a:ext>
            </a:extLst>
          </p:cNvPr>
          <p:cNvPicPr>
            <a:picLocks noGrp="1" noChangeAspect="1"/>
          </p:cNvPicPr>
          <p:nvPr>
            <p:ph idx="1"/>
          </p:nvPr>
        </p:nvPicPr>
        <p:blipFill>
          <a:blip r:embed="rId3"/>
          <a:stretch>
            <a:fillRect/>
          </a:stretch>
        </p:blipFill>
        <p:spPr>
          <a:xfrm>
            <a:off x="0" y="980728"/>
            <a:ext cx="6588224" cy="4320480"/>
          </a:xfrm>
          <a:prstGeom prst="rect">
            <a:avLst/>
          </a:prstGeom>
        </p:spPr>
      </p:pic>
      <p:sp>
        <p:nvSpPr>
          <p:cNvPr id="3" name="Title 2">
            <a:extLst>
              <a:ext uri="{FF2B5EF4-FFF2-40B4-BE49-F238E27FC236}">
                <a16:creationId xmlns:a16="http://schemas.microsoft.com/office/drawing/2014/main" id="{3B27754D-AA87-4DD2-960D-A724EC5B9B5F}"/>
              </a:ext>
            </a:extLst>
          </p:cNvPr>
          <p:cNvSpPr>
            <a:spLocks noGrp="1"/>
          </p:cNvSpPr>
          <p:nvPr>
            <p:ph type="title"/>
          </p:nvPr>
        </p:nvSpPr>
        <p:spPr/>
        <p:txBody>
          <a:bodyPr>
            <a:normAutofit fontScale="90000"/>
          </a:bodyPr>
          <a:lstStyle/>
          <a:p>
            <a:r>
              <a:rPr lang="en-US" dirty="0"/>
              <a:t>Analysis 5: </a:t>
            </a:r>
            <a:r>
              <a:rPr lang="en-US" altLang="en-US" dirty="0"/>
              <a:t>How Does Crude Oil Production Relate to Price</a:t>
            </a:r>
            <a:br>
              <a:rPr lang="en-US" altLang="en-US" dirty="0"/>
            </a:br>
            <a:r>
              <a:rPr lang="en-US" altLang="en-US" dirty="0"/>
              <a:t> Fluctuations?</a:t>
            </a:r>
            <a:endParaRPr lang="en-US" dirty="0"/>
          </a:p>
        </p:txBody>
      </p:sp>
      <p:sp>
        <p:nvSpPr>
          <p:cNvPr id="5" name="TextBox 4">
            <a:extLst>
              <a:ext uri="{FF2B5EF4-FFF2-40B4-BE49-F238E27FC236}">
                <a16:creationId xmlns:a16="http://schemas.microsoft.com/office/drawing/2014/main" id="{BB7D8ACD-3E8A-4743-A936-95EC46854327}"/>
              </a:ext>
            </a:extLst>
          </p:cNvPr>
          <p:cNvSpPr txBox="1"/>
          <p:nvPr/>
        </p:nvSpPr>
        <p:spPr>
          <a:xfrm>
            <a:off x="6444208" y="1556792"/>
            <a:ext cx="2376264" cy="2031325"/>
          </a:xfrm>
          <a:prstGeom prst="rect">
            <a:avLst/>
          </a:prstGeom>
          <a:noFill/>
        </p:spPr>
        <p:txBody>
          <a:bodyPr wrap="square" rtlCol="0">
            <a:spAutoFit/>
          </a:bodyPr>
          <a:lstStyle/>
          <a:p>
            <a:r>
              <a:rPr lang="en-US" dirty="0">
                <a:latin typeface="+mj-lt"/>
              </a:rPr>
              <a:t>Moderate positive        correlation observed.</a:t>
            </a:r>
          </a:p>
          <a:p>
            <a:r>
              <a:rPr lang="en-US" dirty="0">
                <a:latin typeface="+mj-lt"/>
              </a:rPr>
              <a:t>Regression:  </a:t>
            </a:r>
          </a:p>
          <a:p>
            <a:r>
              <a:rPr lang="en-US" dirty="0" err="1">
                <a:latin typeface="+mj-lt"/>
              </a:rPr>
              <a:t>prod_vol</a:t>
            </a:r>
            <a:r>
              <a:rPr lang="en-US" dirty="0">
                <a:latin typeface="+mj-lt"/>
              </a:rPr>
              <a:t>=42.0034price + 7933.5</a:t>
            </a:r>
          </a:p>
          <a:p>
            <a:r>
              <a:rPr lang="en-US" dirty="0">
                <a:latin typeface="+mj-lt"/>
              </a:rPr>
              <a:t>R2 : 0.28, explaining     28% variance.</a:t>
            </a:r>
          </a:p>
        </p:txBody>
      </p:sp>
    </p:spTree>
    <p:extLst>
      <p:ext uri="{BB962C8B-B14F-4D97-AF65-F5344CB8AC3E}">
        <p14:creationId xmlns:p14="http://schemas.microsoft.com/office/powerpoint/2010/main" val="3768231587"/>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11167</TotalTime>
  <Words>1053</Words>
  <Application>Microsoft Office PowerPoint</Application>
  <PresentationFormat>On-screen Show (4:3)</PresentationFormat>
  <Paragraphs>99</Paragraphs>
  <Slides>12</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굴림체</vt:lpstr>
      <vt:lpstr>맑은 고딕</vt:lpstr>
      <vt:lpstr>Calibri Light</vt:lpstr>
      <vt:lpstr>Arial</vt:lpstr>
      <vt:lpstr>Wingdings</vt:lpstr>
      <vt:lpstr>Calibri</vt:lpstr>
      <vt:lpstr>Office 테마</vt:lpstr>
      <vt:lpstr>CRUDE OIL PRODUCTION INSIGHTS IN THE UNITED STATES </vt:lpstr>
      <vt:lpstr>PowerPoint Presentation</vt:lpstr>
      <vt:lpstr>INTRODUCTION</vt:lpstr>
      <vt:lpstr>Dataset</vt:lpstr>
      <vt:lpstr>Analysis 1- How has the rig count varied over the years,  and what is the trend for onshore vs. offshore rigs?</vt:lpstr>
      <vt:lpstr>Analysis 2: What is the distribution of rig count by type  (oil vs. gas) over the years? </vt:lpstr>
      <vt:lpstr>Analysis 3: How does crude oil production vary across states, and what are the top producing states? </vt:lpstr>
      <vt:lpstr>Analysis 4: What is the relationship between API gravity  and crude oil production per day, and how does it vary  by state? </vt:lpstr>
      <vt:lpstr>Analysis 5: How Does Crude Oil Production Relate to Price  Fluctuations?</vt:lpstr>
      <vt:lpstr>Conclusion</vt:lpstr>
      <vt:lpstr>References</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towmee2000@yahoo.com</cp:lastModifiedBy>
  <cp:revision>4</cp:revision>
  <dcterms:created xsi:type="dcterms:W3CDTF">2010-02-01T08:03:16Z</dcterms:created>
  <dcterms:modified xsi:type="dcterms:W3CDTF">2024-02-16T19:07:06Z</dcterms:modified>
  <cp:category>www.slidemembers.com</cp:category>
</cp:coreProperties>
</file>